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3"/>
  </p:notesMasterIdLst>
  <p:sldIdLst>
    <p:sldId id="256" r:id="rId2"/>
    <p:sldId id="258" r:id="rId3"/>
    <p:sldId id="259" r:id="rId4"/>
    <p:sldId id="260" r:id="rId5"/>
    <p:sldId id="266" r:id="rId6"/>
    <p:sldId id="267" r:id="rId7"/>
    <p:sldId id="268" r:id="rId8"/>
    <p:sldId id="269" r:id="rId9"/>
    <p:sldId id="265" r:id="rId10"/>
    <p:sldId id="278" r:id="rId11"/>
    <p:sldId id="270" r:id="rId12"/>
    <p:sldId id="273" r:id="rId13"/>
    <p:sldId id="274" r:id="rId14"/>
    <p:sldId id="275" r:id="rId15"/>
    <p:sldId id="276" r:id="rId16"/>
    <p:sldId id="277" r:id="rId17"/>
    <p:sldId id="279" r:id="rId18"/>
    <p:sldId id="280" r:id="rId19"/>
    <p:sldId id="281" r:id="rId20"/>
    <p:sldId id="282" r:id="rId21"/>
    <p:sldId id="284"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9590"/>
    <a:srgbClr val="BE5F58"/>
    <a:srgbClr val="D3D3D3"/>
    <a:srgbClr val="CCCCCC"/>
    <a:srgbClr val="7E7877"/>
    <a:srgbClr val="606060"/>
    <a:srgbClr val="8034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3" d="100"/>
          <a:sy n="63" d="100"/>
        </p:scale>
        <p:origin x="1454" y="3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0E505-295E-4D3B-B16B-EB91D8EE7559}" type="datetimeFigureOut">
              <a:rPr lang="it-IT" smtClean="0"/>
              <a:t>27/11/2024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D9D18-BAE0-4A42-BDA7-07FC8370026C}" type="slidenum">
              <a:rPr lang="it-IT" smtClean="0"/>
              <a:t>‹N›</a:t>
            </a:fld>
            <a:endParaRPr lang="it-IT"/>
          </a:p>
        </p:txBody>
      </p:sp>
    </p:spTree>
    <p:extLst>
      <p:ext uri="{BB962C8B-B14F-4D97-AF65-F5344CB8AC3E}">
        <p14:creationId xmlns:p14="http://schemas.microsoft.com/office/powerpoint/2010/main" val="149348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1FD9D18-BAE0-4A42-BDA7-07FC8370026C}" type="slidenum">
              <a:rPr lang="it-IT" smtClean="0"/>
              <a:t>3</a:t>
            </a:fld>
            <a:endParaRPr lang="it-IT"/>
          </a:p>
        </p:txBody>
      </p:sp>
    </p:spTree>
    <p:extLst>
      <p:ext uri="{BB962C8B-B14F-4D97-AF65-F5344CB8AC3E}">
        <p14:creationId xmlns:p14="http://schemas.microsoft.com/office/powerpoint/2010/main" val="2989959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1FD9D18-BAE0-4A42-BDA7-07FC8370026C}" type="slidenum">
              <a:rPr lang="it-IT" smtClean="0"/>
              <a:t>20</a:t>
            </a:fld>
            <a:endParaRPr lang="it-IT"/>
          </a:p>
        </p:txBody>
      </p:sp>
    </p:spTree>
    <p:extLst>
      <p:ext uri="{BB962C8B-B14F-4D97-AF65-F5344CB8AC3E}">
        <p14:creationId xmlns:p14="http://schemas.microsoft.com/office/powerpoint/2010/main" val="1085376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0DF294-4047-36A8-8EDE-1A2BC0FC8F4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C808459-4CB9-7653-EFA9-E818AF7346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461E61B-8739-F185-AC95-077DA70F401F}"/>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5" name="Segnaposto piè di pagina 4">
            <a:extLst>
              <a:ext uri="{FF2B5EF4-FFF2-40B4-BE49-F238E27FC236}">
                <a16:creationId xmlns:a16="http://schemas.microsoft.com/office/drawing/2014/main" id="{13172928-BDC1-8162-71C5-32E5DF9E071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4DFB1D2-3096-F018-4376-3B4FBCA9E0A6}"/>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3214494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F43417-00CC-E50A-B39D-D71018754CE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31717B2-7FFA-355C-3BCC-E0BB20F246D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D59AEE8-97DB-96CE-5E81-C23698A6240F}"/>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5" name="Segnaposto piè di pagina 4">
            <a:extLst>
              <a:ext uri="{FF2B5EF4-FFF2-40B4-BE49-F238E27FC236}">
                <a16:creationId xmlns:a16="http://schemas.microsoft.com/office/drawing/2014/main" id="{2BA04047-64E2-56D4-B6DA-1668F011C44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48C320D-2394-8CFA-5F33-D2EC96F9F005}"/>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3031560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EAACAE6-6208-D78E-3842-26D5E44017D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6D53E1-D81E-CC9E-B422-FEB256D41299}"/>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42901DA-B916-101A-285C-9A2ED1094076}"/>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5" name="Segnaposto piè di pagina 4">
            <a:extLst>
              <a:ext uri="{FF2B5EF4-FFF2-40B4-BE49-F238E27FC236}">
                <a16:creationId xmlns:a16="http://schemas.microsoft.com/office/drawing/2014/main" id="{F795CA23-4819-9442-AC1D-66766015AC5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F967ECC-29F7-BFE2-E92C-BAE0B81F0384}"/>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1566635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409A06-4005-F673-CC21-623CD191A13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5FABBB-A46F-00B0-7DF6-D7C31218445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A1BCBE5-559F-581C-8B08-9123D4141B41}"/>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5" name="Segnaposto piè di pagina 4">
            <a:extLst>
              <a:ext uri="{FF2B5EF4-FFF2-40B4-BE49-F238E27FC236}">
                <a16:creationId xmlns:a16="http://schemas.microsoft.com/office/drawing/2014/main" id="{0A3D913A-DB8E-675C-8AED-EDDFFE7D3D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22922B8-7C0C-3B97-E3D4-945891C8FC97}"/>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3442323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C7C9FF-3124-B05A-0B5F-90BB6AFE33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B392AAB-CFFC-A770-190E-85749C3669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8034C08-FC83-2C62-D316-EC34B1374FB5}"/>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5" name="Segnaposto piè di pagina 4">
            <a:extLst>
              <a:ext uri="{FF2B5EF4-FFF2-40B4-BE49-F238E27FC236}">
                <a16:creationId xmlns:a16="http://schemas.microsoft.com/office/drawing/2014/main" id="{EE3150A0-7ACA-B0B7-33CB-0D067DEF715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36DA266-017B-0DAE-033D-8D4FF4575CD7}"/>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3206140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085790-B7A1-1C76-5D93-4BB155B51B4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2296D67-FACE-9AB6-0842-BADB5C2AD51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BC2EEED-B35B-4835-E032-C7C2BE6AEB5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6016636-033E-DDC4-5805-1DAD9188AC47}"/>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6" name="Segnaposto piè di pagina 5">
            <a:extLst>
              <a:ext uri="{FF2B5EF4-FFF2-40B4-BE49-F238E27FC236}">
                <a16:creationId xmlns:a16="http://schemas.microsoft.com/office/drawing/2014/main" id="{82C278DA-82B0-53E9-CBD5-A8D88E06DBA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DEBC89E-7E6E-D03D-5C76-D4F5FA4B2723}"/>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384576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D848B2-C4A5-8790-3C41-45FA70BA6FD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98BA9A9-B257-EDB3-283A-26BFC3F9AA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91513C7-3619-738E-EDF2-A85033D32B5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4CDB53C-4D6E-91D7-D9D3-8F330F5B11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742EFC8-B4D4-FE4A-D83D-0EB6204E76E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DBCBF20-C752-D82D-951B-8042FA716483}"/>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8" name="Segnaposto piè di pagina 7">
            <a:extLst>
              <a:ext uri="{FF2B5EF4-FFF2-40B4-BE49-F238E27FC236}">
                <a16:creationId xmlns:a16="http://schemas.microsoft.com/office/drawing/2014/main" id="{2E72B7AA-9D35-04FC-8215-C196ACC35CC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00C50862-6E8E-668D-8166-5906B7C882DA}"/>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4018818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FA5C9-43A6-D40D-10C4-7BF3B1190D1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11FF148-7AA2-0417-45C0-25F9BDDF4323}"/>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4" name="Segnaposto piè di pagina 3">
            <a:extLst>
              <a:ext uri="{FF2B5EF4-FFF2-40B4-BE49-F238E27FC236}">
                <a16:creationId xmlns:a16="http://schemas.microsoft.com/office/drawing/2014/main" id="{2241937E-D22A-BBCD-79CB-DA598CE3227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32AA6B7-9A58-6784-F4D2-F22482897FA2}"/>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29888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B822842-29A9-6F55-CBA6-BC372D6E7BC6}"/>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3" name="Segnaposto piè di pagina 2">
            <a:extLst>
              <a:ext uri="{FF2B5EF4-FFF2-40B4-BE49-F238E27FC236}">
                <a16:creationId xmlns:a16="http://schemas.microsoft.com/office/drawing/2014/main" id="{65199C6B-8193-80E8-6DA5-1FA989E568F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9BEBF82-DCA3-B84C-D76C-696DD824CE6D}"/>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2943366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2133-C31C-C427-02D9-4E840222170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66CA587-C308-683B-F88D-B9529CAFA0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C6C299C-13A4-A16A-B5CB-4269858E8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5F85A49-13E6-DDAC-DBBF-F21DE4E25C4A}"/>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6" name="Segnaposto piè di pagina 5">
            <a:extLst>
              <a:ext uri="{FF2B5EF4-FFF2-40B4-BE49-F238E27FC236}">
                <a16:creationId xmlns:a16="http://schemas.microsoft.com/office/drawing/2014/main" id="{ADA1073B-E27D-090D-8A15-250B14DA22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F4F87C-8ED4-37EB-864E-4E6172AC5765}"/>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2567423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E461DD-B1EF-4D13-0B53-8BBE1B953B4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9EA9B4C-EFA4-BF51-CD55-93161BAAA7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83DD08C-C1C3-AD8E-A796-BBF3195C5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B3FC4DB-34D0-9778-5A29-341B123ABAB6}"/>
              </a:ext>
            </a:extLst>
          </p:cNvPr>
          <p:cNvSpPr>
            <a:spLocks noGrp="1"/>
          </p:cNvSpPr>
          <p:nvPr>
            <p:ph type="dt" sz="half" idx="10"/>
          </p:nvPr>
        </p:nvSpPr>
        <p:spPr/>
        <p:txBody>
          <a:bodyPr/>
          <a:lstStyle/>
          <a:p>
            <a:fld id="{BC89AA03-B344-4EF1-B209-CDABB98BC552}" type="datetimeFigureOut">
              <a:rPr lang="it-IT" smtClean="0"/>
              <a:t>25/11/2024</a:t>
            </a:fld>
            <a:endParaRPr lang="it-IT"/>
          </a:p>
        </p:txBody>
      </p:sp>
      <p:sp>
        <p:nvSpPr>
          <p:cNvPr id="6" name="Segnaposto piè di pagina 5">
            <a:extLst>
              <a:ext uri="{FF2B5EF4-FFF2-40B4-BE49-F238E27FC236}">
                <a16:creationId xmlns:a16="http://schemas.microsoft.com/office/drawing/2014/main" id="{1EA24F6E-7C9F-D755-68F4-2750A5D4836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035CBDE-C367-98EB-3B71-2420F5526EFD}"/>
              </a:ext>
            </a:extLst>
          </p:cNvPr>
          <p:cNvSpPr>
            <a:spLocks noGrp="1"/>
          </p:cNvSpPr>
          <p:nvPr>
            <p:ph type="sldNum" sz="quarter" idx="12"/>
          </p:nvPr>
        </p:nvSpPr>
        <p:spPr/>
        <p:txBody>
          <a:bodyPr/>
          <a:lstStyle/>
          <a:p>
            <a:fld id="{244F937B-CC1D-4F59-83EC-DBEE9F1D9B56}" type="slidenum">
              <a:rPr lang="it-IT" smtClean="0"/>
              <a:t>‹N›</a:t>
            </a:fld>
            <a:endParaRPr lang="it-IT"/>
          </a:p>
        </p:txBody>
      </p:sp>
    </p:spTree>
    <p:extLst>
      <p:ext uri="{BB962C8B-B14F-4D97-AF65-F5344CB8AC3E}">
        <p14:creationId xmlns:p14="http://schemas.microsoft.com/office/powerpoint/2010/main" val="1583626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AFABA8B-C780-39CF-55D9-22BC3A4765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F8F590B-858E-2C2B-AE30-ABA5A4A23D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89E93A5-7AB6-42F3-0750-293D5D675F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89AA03-B344-4EF1-B209-CDABB98BC552}" type="datetimeFigureOut">
              <a:rPr lang="it-IT" smtClean="0"/>
              <a:t>25/11/2024</a:t>
            </a:fld>
            <a:endParaRPr lang="it-IT"/>
          </a:p>
        </p:txBody>
      </p:sp>
      <p:sp>
        <p:nvSpPr>
          <p:cNvPr id="5" name="Segnaposto piè di pagina 4">
            <a:extLst>
              <a:ext uri="{FF2B5EF4-FFF2-40B4-BE49-F238E27FC236}">
                <a16:creationId xmlns:a16="http://schemas.microsoft.com/office/drawing/2014/main" id="{3A67DD24-0E49-C4B1-923C-228B126815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68B2172D-5E6D-F4F8-A44D-59E813A14E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4F937B-CC1D-4F59-83EC-DBEE9F1D9B56}" type="slidenum">
              <a:rPr lang="it-IT" smtClean="0"/>
              <a:t>‹N›</a:t>
            </a:fld>
            <a:endParaRPr lang="it-IT"/>
          </a:p>
        </p:txBody>
      </p:sp>
    </p:spTree>
    <p:extLst>
      <p:ext uri="{BB962C8B-B14F-4D97-AF65-F5344CB8AC3E}">
        <p14:creationId xmlns:p14="http://schemas.microsoft.com/office/powerpoint/2010/main" val="172939978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7/06/relationships/model3d" Target="../media/model3d2.glb"/><Relationship Id="rId1" Type="http://schemas.openxmlformats.org/officeDocument/2006/relationships/slideLayout" Target="../slideLayouts/slideLayout7.xml"/><Relationship Id="rId5" Type="http://schemas.openxmlformats.org/officeDocument/2006/relationships/image" Target="../media/image37.png"/><Relationship Id="rId4" Type="http://schemas.microsoft.com/office/2017/06/relationships/model3d" Target="../media/model3d3.glb"/></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slide" Target="slide3.xml"/><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38.png"/><Relationship Id="rId4" Type="http://schemas.microsoft.com/office/2017/06/relationships/model3d" Target="../media/model3d2.glb"/></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7/06/relationships/model3d" Target="../media/model3d4.glb"/><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17/06/relationships/model3d" Target="../media/model3d5.glb"/></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4.jpg"/><Relationship Id="rId12" Type="http://schemas.openxmlformats.org/officeDocument/2006/relationships/slide" Target="slide7.xml"/><Relationship Id="rId17" Type="http://schemas.openxmlformats.org/officeDocument/2006/relationships/image" Target="../media/image9.png"/><Relationship Id="rId2" Type="http://schemas.openxmlformats.org/officeDocument/2006/relationships/image" Target="../media/image1.jpeg"/><Relationship Id="rId16" Type="http://schemas.openxmlformats.org/officeDocument/2006/relationships/slide" Target="slide21.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6.jpg"/><Relationship Id="rId5" Type="http://schemas.openxmlformats.org/officeDocument/2006/relationships/image" Target="../media/image3.jpg"/><Relationship Id="rId15" Type="http://schemas.openxmlformats.org/officeDocument/2006/relationships/image" Target="../media/image8.jpg"/><Relationship Id="rId10" Type="http://schemas.openxmlformats.org/officeDocument/2006/relationships/slide" Target="slide6.xml"/><Relationship Id="rId4" Type="http://schemas.openxmlformats.org/officeDocument/2006/relationships/slide" Target="slide3.xml"/><Relationship Id="rId9" Type="http://schemas.openxmlformats.org/officeDocument/2006/relationships/image" Target="../media/image5.jpg"/><Relationship Id="rId14" Type="http://schemas.openxmlformats.org/officeDocument/2006/relationships/slide" Target="slide8.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2.xml"/><Relationship Id="rId7" Type="http://schemas.microsoft.com/office/2017/06/relationships/model3d" Target="../media/model3d5.glb"/><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2.png"/><Relationship Id="rId5" Type="http://schemas.microsoft.com/office/2017/06/relationships/model3d" Target="../media/model3d4.glb"/><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5.jpg"/><Relationship Id="rId18" Type="http://schemas.openxmlformats.org/officeDocument/2006/relationships/slide" Target="slide10.xml"/><Relationship Id="rId26" Type="http://schemas.openxmlformats.org/officeDocument/2006/relationships/slide" Target="slide17.xml"/><Relationship Id="rId3" Type="http://schemas.openxmlformats.org/officeDocument/2006/relationships/image" Target="../media/image10.jpg"/><Relationship Id="rId21" Type="http://schemas.openxmlformats.org/officeDocument/2006/relationships/image" Target="../media/image19.jpg"/><Relationship Id="rId7" Type="http://schemas.openxmlformats.org/officeDocument/2006/relationships/image" Target="../media/image12.jpg"/><Relationship Id="rId12" Type="http://schemas.openxmlformats.org/officeDocument/2006/relationships/slide" Target="slide6.xml"/><Relationship Id="rId17" Type="http://schemas.openxmlformats.org/officeDocument/2006/relationships/image" Target="../media/image17.jpg"/><Relationship Id="rId25" Type="http://schemas.openxmlformats.org/officeDocument/2006/relationships/image" Target="../media/image21.jpg"/><Relationship Id="rId2" Type="http://schemas.openxmlformats.org/officeDocument/2006/relationships/notesSlide" Target="../notesSlides/notesSlide1.xml"/><Relationship Id="rId16" Type="http://schemas.openxmlformats.org/officeDocument/2006/relationships/slide" Target="slide8.xml"/><Relationship Id="rId20"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14.jpg"/><Relationship Id="rId24" Type="http://schemas.openxmlformats.org/officeDocument/2006/relationships/slide" Target="slide9.xml"/><Relationship Id="rId5" Type="http://schemas.openxmlformats.org/officeDocument/2006/relationships/image" Target="../media/image11.png"/><Relationship Id="rId15" Type="http://schemas.openxmlformats.org/officeDocument/2006/relationships/image" Target="../media/image16.jpg"/><Relationship Id="rId23" Type="http://schemas.openxmlformats.org/officeDocument/2006/relationships/image" Target="../media/image20.jpg"/><Relationship Id="rId10" Type="http://schemas.openxmlformats.org/officeDocument/2006/relationships/slide" Target="slide5.xml"/><Relationship Id="rId19" Type="http://schemas.openxmlformats.org/officeDocument/2006/relationships/image" Target="../media/image18.jpg"/><Relationship Id="rId4" Type="http://schemas.openxmlformats.org/officeDocument/2006/relationships/slide" Target="slide2.xml"/><Relationship Id="rId9" Type="http://schemas.openxmlformats.org/officeDocument/2006/relationships/image" Target="../media/image13.jpg"/><Relationship Id="rId14" Type="http://schemas.openxmlformats.org/officeDocument/2006/relationships/slide" Target="slide7.xml"/><Relationship Id="rId22" Type="http://schemas.openxmlformats.org/officeDocument/2006/relationships/slide" Target="slide11.xml"/><Relationship Id="rId27" Type="http://schemas.openxmlformats.org/officeDocument/2006/relationships/image" Target="../media/image22.jp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slide" Target="slide1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9.gif"/><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edificio, nuvola, cielo, aria aperta&#10;&#10;Descrizione generata automaticamente">
            <a:extLst>
              <a:ext uri="{FF2B5EF4-FFF2-40B4-BE49-F238E27FC236}">
                <a16:creationId xmlns:a16="http://schemas.microsoft.com/office/drawing/2014/main" id="{A4AD1A6D-00DD-812B-1D37-AE117B5D9216}"/>
              </a:ext>
            </a:extLst>
          </p:cNvPr>
          <p:cNvPicPr>
            <a:picLocks noChangeAspect="1"/>
          </p:cNvPicPr>
          <p:nvPr/>
        </p:nvPicPr>
        <p:blipFill rotWithShape="1">
          <a:blip r:embed="rId2">
            <a:extLst>
              <a:ext uri="{28A0092B-C50C-407E-A947-70E740481C1C}">
                <a14:useLocalDpi xmlns:a14="http://schemas.microsoft.com/office/drawing/2010/main" val="0"/>
              </a:ext>
            </a:extLst>
          </a:blip>
          <a:srcRect t="11597" b="43399"/>
          <a:stretch/>
        </p:blipFill>
        <p:spPr>
          <a:xfrm>
            <a:off x="1" y="0"/>
            <a:ext cx="12192000" cy="6858000"/>
          </a:xfrm>
          <a:prstGeom prst="rect">
            <a:avLst/>
          </a:prstGeom>
        </p:spPr>
      </p:pic>
      <p:sp>
        <p:nvSpPr>
          <p:cNvPr id="3" name="CasellaDiTesto 2">
            <a:extLst>
              <a:ext uri="{FF2B5EF4-FFF2-40B4-BE49-F238E27FC236}">
                <a16:creationId xmlns:a16="http://schemas.microsoft.com/office/drawing/2014/main" id="{B171761D-29E9-8CB7-8F91-45DB41E069B9}"/>
              </a:ext>
            </a:extLst>
          </p:cNvPr>
          <p:cNvSpPr txBox="1"/>
          <p:nvPr/>
        </p:nvSpPr>
        <p:spPr>
          <a:xfrm>
            <a:off x="0" y="0"/>
            <a:ext cx="12192000" cy="6858000"/>
          </a:xfrm>
          <a:custGeom>
            <a:avLst/>
            <a:gdLst/>
            <a:ahLst/>
            <a:cxnLst/>
            <a:rect l="l" t="t" r="r" b="b"/>
            <a:pathLst>
              <a:path w="12407900" h="7391400">
                <a:moveTo>
                  <a:pt x="10343357" y="3176515"/>
                </a:moveTo>
                <a:lnTo>
                  <a:pt x="10549271" y="3712253"/>
                </a:lnTo>
                <a:lnTo>
                  <a:pt x="10137444" y="3712253"/>
                </a:lnTo>
                <a:close/>
                <a:moveTo>
                  <a:pt x="9996971" y="2472556"/>
                </a:moveTo>
                <a:lnTo>
                  <a:pt x="9067197" y="4599488"/>
                </a:lnTo>
                <a:lnTo>
                  <a:pt x="9796431" y="4599488"/>
                </a:lnTo>
                <a:lnTo>
                  <a:pt x="9938909" y="4228794"/>
                </a:lnTo>
                <a:lnTo>
                  <a:pt x="10747805" y="4228794"/>
                </a:lnTo>
                <a:lnTo>
                  <a:pt x="10890283" y="4599488"/>
                </a:lnTo>
                <a:lnTo>
                  <a:pt x="11631670" y="4599488"/>
                </a:lnTo>
                <a:lnTo>
                  <a:pt x="10701896" y="2472556"/>
                </a:lnTo>
                <a:close/>
                <a:moveTo>
                  <a:pt x="7146358" y="2472556"/>
                </a:moveTo>
                <a:lnTo>
                  <a:pt x="7146358" y="3028597"/>
                </a:lnTo>
                <a:lnTo>
                  <a:pt x="7769245" y="3028597"/>
                </a:lnTo>
                <a:lnTo>
                  <a:pt x="7769245" y="4599488"/>
                </a:lnTo>
                <a:lnTo>
                  <a:pt x="8486324" y="4599488"/>
                </a:lnTo>
                <a:lnTo>
                  <a:pt x="8486324" y="3028597"/>
                </a:lnTo>
                <a:lnTo>
                  <a:pt x="9109212" y="3028597"/>
                </a:lnTo>
                <a:lnTo>
                  <a:pt x="9109212" y="2472556"/>
                </a:lnTo>
                <a:close/>
                <a:moveTo>
                  <a:pt x="5259523" y="2472556"/>
                </a:moveTo>
                <a:lnTo>
                  <a:pt x="5259523" y="4599488"/>
                </a:lnTo>
                <a:lnTo>
                  <a:pt x="7027915" y="4599488"/>
                </a:lnTo>
                <a:lnTo>
                  <a:pt x="7027915" y="4058640"/>
                </a:lnTo>
                <a:lnTo>
                  <a:pt x="5964449" y="4058640"/>
                </a:lnTo>
                <a:lnTo>
                  <a:pt x="5964449" y="3779100"/>
                </a:lnTo>
                <a:lnTo>
                  <a:pt x="6863837" y="3779100"/>
                </a:lnTo>
                <a:lnTo>
                  <a:pt x="6863837" y="3262559"/>
                </a:lnTo>
                <a:lnTo>
                  <a:pt x="5964449" y="3262559"/>
                </a:lnTo>
                <a:lnTo>
                  <a:pt x="5964449" y="3013404"/>
                </a:lnTo>
                <a:lnTo>
                  <a:pt x="6988414" y="3013404"/>
                </a:lnTo>
                <a:lnTo>
                  <a:pt x="6988414" y="2472556"/>
                </a:lnTo>
                <a:close/>
                <a:moveTo>
                  <a:pt x="2821123" y="2472556"/>
                </a:moveTo>
                <a:lnTo>
                  <a:pt x="2821123" y="4599488"/>
                </a:lnTo>
                <a:lnTo>
                  <a:pt x="3538203" y="4599488"/>
                </a:lnTo>
                <a:lnTo>
                  <a:pt x="3538203" y="3815562"/>
                </a:lnTo>
                <a:lnTo>
                  <a:pt x="4200590" y="3815562"/>
                </a:lnTo>
                <a:lnTo>
                  <a:pt x="4200590" y="4599488"/>
                </a:lnTo>
                <a:lnTo>
                  <a:pt x="4917670" y="4599488"/>
                </a:lnTo>
                <a:lnTo>
                  <a:pt x="4917670" y="2472556"/>
                </a:lnTo>
                <a:lnTo>
                  <a:pt x="4200590" y="2472556"/>
                </a:lnTo>
                <a:lnTo>
                  <a:pt x="4200590" y="3226098"/>
                </a:lnTo>
                <a:lnTo>
                  <a:pt x="3538203" y="3226098"/>
                </a:lnTo>
                <a:lnTo>
                  <a:pt x="3538203" y="2472556"/>
                </a:lnTo>
                <a:close/>
                <a:moveTo>
                  <a:pt x="669358" y="2472556"/>
                </a:moveTo>
                <a:lnTo>
                  <a:pt x="669358" y="3028597"/>
                </a:lnTo>
                <a:lnTo>
                  <a:pt x="1292246" y="3028597"/>
                </a:lnTo>
                <a:lnTo>
                  <a:pt x="1292246" y="4599488"/>
                </a:lnTo>
                <a:lnTo>
                  <a:pt x="2009326" y="4599488"/>
                </a:lnTo>
                <a:lnTo>
                  <a:pt x="2009326" y="3028597"/>
                </a:lnTo>
                <a:lnTo>
                  <a:pt x="2632213" y="3028597"/>
                </a:lnTo>
                <a:lnTo>
                  <a:pt x="2632213" y="2472556"/>
                </a:lnTo>
                <a:close/>
                <a:moveTo>
                  <a:pt x="0" y="0"/>
                </a:moveTo>
                <a:lnTo>
                  <a:pt x="12407900" y="0"/>
                </a:lnTo>
                <a:lnTo>
                  <a:pt x="12407900" y="7391400"/>
                </a:lnTo>
                <a:lnTo>
                  <a:pt x="0" y="73914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it-IT" sz="23900" dirty="0">
              <a:latin typeface="Montserrat Black" pitchFamily="2" charset="0"/>
            </a:endParaRPr>
          </a:p>
        </p:txBody>
      </p:sp>
    </p:spTree>
    <p:extLst>
      <p:ext uri="{BB962C8B-B14F-4D97-AF65-F5344CB8AC3E}">
        <p14:creationId xmlns:p14="http://schemas.microsoft.com/office/powerpoint/2010/main" val="49817030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CFA27ECF-ECE7-44BC-8588-5C8ACED5C198}"/>
            </a:ext>
          </a:extLst>
        </p:cNvPr>
        <p:cNvGrpSpPr/>
        <p:nvPr/>
      </p:nvGrpSpPr>
      <p:grpSpPr>
        <a:xfrm>
          <a:off x="0" y="0"/>
          <a:ext cx="0" cy="0"/>
          <a:chOff x="0" y="0"/>
          <a:chExt cx="0" cy="0"/>
        </a:xfrm>
      </p:grpSpPr>
      <p:sp>
        <p:nvSpPr>
          <p:cNvPr id="5" name="CasellaDiTesto 4">
            <a:extLst>
              <a:ext uri="{FF2B5EF4-FFF2-40B4-BE49-F238E27FC236}">
                <a16:creationId xmlns:a16="http://schemas.microsoft.com/office/drawing/2014/main" id="{358AA7DA-D0FD-B471-98EE-B0811818116E}"/>
              </a:ext>
            </a:extLst>
          </p:cNvPr>
          <p:cNvSpPr txBox="1"/>
          <p:nvPr/>
        </p:nvSpPr>
        <p:spPr>
          <a:xfrm>
            <a:off x="648826" y="567159"/>
            <a:ext cx="6105139" cy="769441"/>
          </a:xfrm>
          <a:prstGeom prst="rect">
            <a:avLst/>
          </a:prstGeom>
          <a:noFill/>
        </p:spPr>
        <p:txBody>
          <a:bodyPr wrap="square" rtlCol="0">
            <a:spAutoFit/>
          </a:bodyPr>
          <a:lstStyle/>
          <a:p>
            <a:r>
              <a:rPr kumimoji="0" lang="it-IT" altLang="it-IT" sz="4400" b="0" i="0" u="none" strike="noStrike" cap="none" normalizeH="0" baseline="0" dirty="0">
                <a:ln>
                  <a:noFill/>
                </a:ln>
                <a:solidFill>
                  <a:schemeClr val="tx1"/>
                </a:solidFill>
                <a:effectLst/>
                <a:latin typeface="Raleway" pitchFamily="2" charset="0"/>
              </a:rPr>
              <a:t>Cisco C1111X-8P</a:t>
            </a:r>
            <a:endParaRPr lang="it-IT" sz="4400" dirty="0">
              <a:latin typeface="Raleway" pitchFamily="2" charset="0"/>
            </a:endParaRPr>
          </a:p>
        </p:txBody>
      </p:sp>
      <p:pic>
        <p:nvPicPr>
          <p:cNvPr id="7" name="Immagine 6">
            <a:hlinkClick r:id="rId2" action="ppaction://hlinksldjump"/>
            <a:extLst>
              <a:ext uri="{FF2B5EF4-FFF2-40B4-BE49-F238E27FC236}">
                <a16:creationId xmlns:a16="http://schemas.microsoft.com/office/drawing/2014/main" id="{43B64C12-5C80-7F7D-2366-C27AC0A1F0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9844" y="5540022"/>
            <a:ext cx="989872" cy="989872"/>
          </a:xfrm>
          <a:prstGeom prst="rect">
            <a:avLst/>
          </a:prstGeom>
        </p:spPr>
      </p:pic>
      <p:pic>
        <p:nvPicPr>
          <p:cNvPr id="2" name="Immagine 1">
            <a:extLst>
              <a:ext uri="{FF2B5EF4-FFF2-40B4-BE49-F238E27FC236}">
                <a16:creationId xmlns:a16="http://schemas.microsoft.com/office/drawing/2014/main" id="{D96300A7-8388-C72A-4175-417E3E775C91}"/>
              </a:ext>
            </a:extLst>
          </p:cNvPr>
          <p:cNvPicPr>
            <a:picLocks noChangeAspect="1"/>
          </p:cNvPicPr>
          <p:nvPr/>
        </p:nvPicPr>
        <p:blipFill>
          <a:blip r:embed="rId4"/>
          <a:stretch>
            <a:fillRect/>
          </a:stretch>
        </p:blipFill>
        <p:spPr>
          <a:xfrm>
            <a:off x="878359" y="1598014"/>
            <a:ext cx="3661972" cy="3661972"/>
          </a:xfrm>
          <a:prstGeom prst="rect">
            <a:avLst/>
          </a:prstGeom>
        </p:spPr>
      </p:pic>
      <p:sp>
        <p:nvSpPr>
          <p:cNvPr id="11" name="Rectangle 5">
            <a:extLst>
              <a:ext uri="{FF2B5EF4-FFF2-40B4-BE49-F238E27FC236}">
                <a16:creationId xmlns:a16="http://schemas.microsoft.com/office/drawing/2014/main" id="{835C7D5E-28FB-872B-3B82-07F3DE86B5B1}"/>
              </a:ext>
            </a:extLst>
          </p:cNvPr>
          <p:cNvSpPr>
            <a:spLocks noChangeArrowheads="1"/>
          </p:cNvSpPr>
          <p:nvPr/>
        </p:nvSpPr>
        <p:spPr bwMode="auto">
          <a:xfrm>
            <a:off x="5610098" y="1972639"/>
            <a:ext cx="5634682"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tabLst/>
            </a:pPr>
            <a:r>
              <a:rPr kumimoji="0" lang="it-IT" altLang="it-IT" sz="2400" b="0" i="0" u="none" strike="noStrike" cap="none" normalizeH="0" baseline="0" dirty="0">
                <a:ln>
                  <a:noFill/>
                </a:ln>
                <a:solidFill>
                  <a:schemeClr val="tx1"/>
                </a:solidFill>
                <a:effectLst/>
                <a:latin typeface="Raleway" pitchFamily="2" charset="0"/>
              </a:rPr>
              <a:t>Il Cisco C1111X-8P è la scelta perfetta per una configurazione aziendale semplice e veloce. Garantisce un ottimo rapporto qualità-prezzo grazie alle sue alte prestazioni, velocità e compatibilità con gli altri prodotti Cisco utilizzati.</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3AF625C3-23E8-50E6-4120-4A68A776EF31}"/>
              </a:ext>
            </a:extLst>
          </p:cNvPr>
          <p:cNvSpPr>
            <a:spLocks noChangeArrowheads="1"/>
          </p:cNvSpPr>
          <p:nvPr/>
        </p:nvSpPr>
        <p:spPr bwMode="auto">
          <a:xfrm>
            <a:off x="152400" y="-78432"/>
            <a:ext cx="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 name="Rectangle 8">
            <a:extLst>
              <a:ext uri="{FF2B5EF4-FFF2-40B4-BE49-F238E27FC236}">
                <a16:creationId xmlns:a16="http://schemas.microsoft.com/office/drawing/2014/main" id="{A9F67D33-8512-7198-D736-F4B5BFD05D13}"/>
              </a:ext>
            </a:extLst>
          </p:cNvPr>
          <p:cNvSpPr>
            <a:spLocks noChangeArrowheads="1"/>
          </p:cNvSpPr>
          <p:nvPr/>
        </p:nvSpPr>
        <p:spPr bwMode="auto">
          <a:xfrm>
            <a:off x="152400" y="152400"/>
            <a:ext cx="1866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a:ln>
                  <a:noFill/>
                </a:ln>
                <a:solidFill>
                  <a:schemeClr val="tx1"/>
                </a:solidFill>
                <a:effectLst/>
                <a:latin typeface="gg sans"/>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1312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A5A55C3-ECA7-6941-F37F-583C038A5111}"/>
              </a:ext>
            </a:extLst>
          </p:cNvPr>
          <p:cNvSpPr txBox="1"/>
          <p:nvPr/>
        </p:nvSpPr>
        <p:spPr>
          <a:xfrm>
            <a:off x="2108200" y="127267"/>
            <a:ext cx="10947400" cy="6247864"/>
          </a:xfrm>
          <a:prstGeom prst="rect">
            <a:avLst/>
          </a:prstGeom>
          <a:noFill/>
        </p:spPr>
        <p:txBody>
          <a:bodyPr wrap="square">
            <a:spAutoFit/>
          </a:bodyPr>
          <a:lstStyle/>
          <a:p>
            <a:r>
              <a:rPr lang="it-IT" sz="40000" dirty="0">
                <a:solidFill>
                  <a:srgbClr val="D49590"/>
                </a:solidFill>
              </a:rPr>
              <a:t>NAS</a:t>
            </a:r>
            <a:endParaRPr lang="it-IT" sz="40000" dirty="0"/>
          </a:p>
        </p:txBody>
      </p:sp>
      <mc:AlternateContent xmlns:mc="http://schemas.openxmlformats.org/markup-compatibility/2006">
        <mc:Choice xmlns:am3d="http://schemas.microsoft.com/office/drawing/2017/model3d" Requires="am3d">
          <p:graphicFrame>
            <p:nvGraphicFramePr>
              <p:cNvPr id="2" name="Modello 3D 1" descr="Simbolo server">
                <a:extLst>
                  <a:ext uri="{FF2B5EF4-FFF2-40B4-BE49-F238E27FC236}">
                    <a16:creationId xmlns:a16="http://schemas.microsoft.com/office/drawing/2014/main" id="{E59CCF9E-3DFF-9C02-894A-4DB52B1BC780}"/>
                  </a:ext>
                </a:extLst>
              </p:cNvPr>
              <p:cNvGraphicFramePr>
                <a:graphicFrameLocks noChangeAspect="1"/>
              </p:cNvGraphicFramePr>
              <p:nvPr>
                <p:extLst>
                  <p:ext uri="{D42A27DB-BD31-4B8C-83A1-F6EECF244321}">
                    <p14:modId xmlns:p14="http://schemas.microsoft.com/office/powerpoint/2010/main" val="3771672498"/>
                  </p:ext>
                </p:extLst>
              </p:nvPr>
            </p:nvGraphicFramePr>
            <p:xfrm>
              <a:off x="469760" y="1066112"/>
              <a:ext cx="1818526" cy="4370173"/>
            </p:xfrm>
            <a:graphic>
              <a:graphicData uri="http://schemas.microsoft.com/office/drawing/2017/model3d">
                <am3d:model3d r:embed="rId2">
                  <am3d:spPr>
                    <a:xfrm>
                      <a:off x="0" y="0"/>
                      <a:ext cx="1818526" cy="4370173"/>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3"/>
                  </am3d:raster>
                  <am3d:objViewport viewportSz="5322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Simbolo server">
                <a:extLst>
                  <a:ext uri="{FF2B5EF4-FFF2-40B4-BE49-F238E27FC236}">
                    <a16:creationId xmlns:a16="http://schemas.microsoft.com/office/drawing/2014/main" id="{E59CCF9E-3DFF-9C02-894A-4DB52B1BC780}"/>
                  </a:ext>
                </a:extLst>
              </p:cNvPr>
              <p:cNvPicPr>
                <a:picLocks noGrp="1" noRot="1" noChangeAspect="1" noMove="1" noResize="1" noEditPoints="1" noAdjustHandles="1" noChangeArrowheads="1" noChangeShapeType="1" noCrop="1"/>
              </p:cNvPicPr>
              <p:nvPr/>
            </p:nvPicPr>
            <p:blipFill>
              <a:blip r:embed="rId3"/>
              <a:stretch>
                <a:fillRect/>
              </a:stretch>
            </p:blipFill>
            <p:spPr>
              <a:xfrm>
                <a:off x="469760" y="1066112"/>
                <a:ext cx="1818526" cy="4370173"/>
              </a:xfrm>
              <a:prstGeom prst="rect">
                <a:avLst/>
              </a:prstGeom>
            </p:spPr>
          </p:pic>
        </mc:Fallback>
      </mc:AlternateContent>
    </p:spTree>
    <p:extLst>
      <p:ext uri="{BB962C8B-B14F-4D97-AF65-F5344CB8AC3E}">
        <p14:creationId xmlns:p14="http://schemas.microsoft.com/office/powerpoint/2010/main" val="3760735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63FAAF68-9630-99E9-105C-E565575DC519}"/>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F2A095BF-C94A-CFB4-6C88-4A1E520C2048}"/>
              </a:ext>
            </a:extLst>
          </p:cNvPr>
          <p:cNvSpPr txBox="1"/>
          <p:nvPr/>
        </p:nvSpPr>
        <p:spPr>
          <a:xfrm>
            <a:off x="3657600" y="-584201"/>
            <a:ext cx="10109200" cy="5478423"/>
          </a:xfrm>
          <a:prstGeom prst="rect">
            <a:avLst/>
          </a:prstGeom>
          <a:noFill/>
        </p:spPr>
        <p:txBody>
          <a:bodyPr wrap="square">
            <a:spAutoFit/>
          </a:bodyPr>
          <a:lstStyle/>
          <a:p>
            <a:r>
              <a:rPr lang="it-IT" sz="35000" dirty="0">
                <a:solidFill>
                  <a:srgbClr val="D49590"/>
                </a:solidFill>
              </a:rPr>
              <a:t>NAS</a:t>
            </a:r>
            <a:endParaRPr lang="it-IT" sz="35000" dirty="0"/>
          </a:p>
        </p:txBody>
      </p:sp>
      <mc:AlternateContent xmlns:mc="http://schemas.openxmlformats.org/markup-compatibility/2006">
        <mc:Choice xmlns:am3d="http://schemas.microsoft.com/office/drawing/2017/model3d" Requires="am3d">
          <p:graphicFrame>
            <p:nvGraphicFramePr>
              <p:cNvPr id="2" name="Modello 3D 1" descr="Simbolo server">
                <a:extLst>
                  <a:ext uri="{FF2B5EF4-FFF2-40B4-BE49-F238E27FC236}">
                    <a16:creationId xmlns:a16="http://schemas.microsoft.com/office/drawing/2014/main" id="{7A28AEF4-2AEA-99E1-78A1-BED80B00D17B}"/>
                  </a:ext>
                </a:extLst>
              </p:cNvPr>
              <p:cNvGraphicFramePr>
                <a:graphicFrameLocks noChangeAspect="1"/>
              </p:cNvGraphicFramePr>
              <p:nvPr>
                <p:extLst>
                  <p:ext uri="{D42A27DB-BD31-4B8C-83A1-F6EECF244321}">
                    <p14:modId xmlns:p14="http://schemas.microsoft.com/office/powerpoint/2010/main" val="1426644460"/>
                  </p:ext>
                </p:extLst>
              </p:nvPr>
            </p:nvGraphicFramePr>
            <p:xfrm>
              <a:off x="211568" y="-1991"/>
              <a:ext cx="3740305" cy="6861982"/>
            </p:xfrm>
            <a:graphic>
              <a:graphicData uri="http://schemas.microsoft.com/office/drawing/2017/model3d">
                <am3d:model3d r:embed="rId2">
                  <am3d:spPr>
                    <a:xfrm>
                      <a:off x="0" y="0"/>
                      <a:ext cx="3740305" cy="6861982"/>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96765" ay="-1387071" az="-116761"/>
                    <am3d:postTrans dx="0" dy="0" dz="0"/>
                  </am3d:trans>
                  <am3d:raster rName="Office3DRenderer" rVer="16.0.8326">
                    <am3d:blip r:embed="rId3"/>
                  </am3d:raster>
                  <am3d:objViewport viewportSz="80421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Simbolo server">
                <a:extLst>
                  <a:ext uri="{FF2B5EF4-FFF2-40B4-BE49-F238E27FC236}">
                    <a16:creationId xmlns:a16="http://schemas.microsoft.com/office/drawing/2014/main" id="{7A28AEF4-2AEA-99E1-78A1-BED80B00D17B}"/>
                  </a:ext>
                </a:extLst>
              </p:cNvPr>
              <p:cNvPicPr>
                <a:picLocks noGrp="1" noRot="1" noChangeAspect="1" noMove="1" noResize="1" noEditPoints="1" noAdjustHandles="1" noChangeArrowheads="1" noChangeShapeType="1" noCrop="1"/>
              </p:cNvPicPr>
              <p:nvPr/>
            </p:nvPicPr>
            <p:blipFill>
              <a:blip r:embed="rId3"/>
              <a:stretch>
                <a:fillRect/>
              </a:stretch>
            </p:blipFill>
            <p:spPr>
              <a:xfrm>
                <a:off x="211568" y="-1991"/>
                <a:ext cx="3740305" cy="6861982"/>
              </a:xfrm>
              <a:prstGeom prst="rect">
                <a:avLst/>
              </a:prstGeom>
            </p:spPr>
          </p:pic>
        </mc:Fallback>
      </mc:AlternateContent>
      <p:sp>
        <p:nvSpPr>
          <p:cNvPr id="6" name="CasellaDiTesto 5">
            <a:extLst>
              <a:ext uri="{FF2B5EF4-FFF2-40B4-BE49-F238E27FC236}">
                <a16:creationId xmlns:a16="http://schemas.microsoft.com/office/drawing/2014/main" id="{6C247672-4E1C-5305-CC2B-514D9123616D}"/>
              </a:ext>
            </a:extLst>
          </p:cNvPr>
          <p:cNvSpPr txBox="1"/>
          <p:nvPr/>
        </p:nvSpPr>
        <p:spPr>
          <a:xfrm>
            <a:off x="3951873" y="3938114"/>
            <a:ext cx="7841542" cy="1938992"/>
          </a:xfrm>
          <a:prstGeom prst="rect">
            <a:avLst/>
          </a:prstGeom>
          <a:noFill/>
        </p:spPr>
        <p:txBody>
          <a:bodyPr wrap="square">
            <a:spAutoFit/>
          </a:bodyPr>
          <a:lstStyle/>
          <a:p>
            <a:pPr algn="l" fontAlgn="base"/>
            <a:r>
              <a:rPr lang="it-IT" sz="2400" b="0" i="0" dirty="0">
                <a:solidFill>
                  <a:srgbClr val="000000"/>
                </a:solidFill>
                <a:effectLst/>
                <a:latin typeface="Raleway" pitchFamily="2" charset="0"/>
              </a:rPr>
              <a:t>Il Cisco UCS B230 M2 è un ottima scelta per l'archiviazione sicura e la gestione dei dati in ambienti aziendali complessi. </a:t>
            </a:r>
            <a:r>
              <a:rPr lang="it-IT" sz="2400" dirty="0">
                <a:solidFill>
                  <a:srgbClr val="000000"/>
                </a:solidFill>
                <a:latin typeface="Raleway" pitchFamily="2" charset="0"/>
              </a:rPr>
              <a:t>È</a:t>
            </a:r>
            <a:r>
              <a:rPr lang="it-IT" sz="2400" b="0" i="0" dirty="0">
                <a:solidFill>
                  <a:srgbClr val="000000"/>
                </a:solidFill>
                <a:effectLst/>
                <a:latin typeface="Raleway" pitchFamily="2" charset="0"/>
              </a:rPr>
              <a:t> pensato per supportare pesanti applicazioni software ed un elevato carico di dati da immagazzinare.</a:t>
            </a:r>
          </a:p>
        </p:txBody>
      </p:sp>
      <p:pic>
        <p:nvPicPr>
          <p:cNvPr id="7" name="Immagine 6">
            <a:hlinkClick r:id="rId4" action="ppaction://hlinksldjump"/>
            <a:extLst>
              <a:ext uri="{FF2B5EF4-FFF2-40B4-BE49-F238E27FC236}">
                <a16:creationId xmlns:a16="http://schemas.microsoft.com/office/drawing/2014/main" id="{EDDD4E41-B1AE-383E-3BB5-6906D4F58AD6}"/>
              </a:ext>
            </a:extLst>
          </p:cNvPr>
          <p:cNvPicPr>
            <a:picLocks noChangeAspect="1"/>
          </p:cNvPicPr>
          <p:nvPr/>
        </p:nvPicPr>
        <p:blipFill>
          <a:blip r:embed="rId5"/>
          <a:stretch>
            <a:fillRect/>
          </a:stretch>
        </p:blipFill>
        <p:spPr>
          <a:xfrm>
            <a:off x="10964287" y="5759717"/>
            <a:ext cx="829128" cy="829128"/>
          </a:xfrm>
          <a:prstGeom prst="rect">
            <a:avLst/>
          </a:prstGeom>
        </p:spPr>
      </p:pic>
    </p:spTree>
    <p:extLst>
      <p:ext uri="{BB962C8B-B14F-4D97-AF65-F5344CB8AC3E}">
        <p14:creationId xmlns:p14="http://schemas.microsoft.com/office/powerpoint/2010/main" val="566539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CDFE2394-41A4-3BAD-F99F-BBC6C8A7552D}"/>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9102A415-312F-1346-C525-2E9B99C8BB09}"/>
              </a:ext>
            </a:extLst>
          </p:cNvPr>
          <p:cNvSpPr txBox="1"/>
          <p:nvPr/>
        </p:nvSpPr>
        <p:spPr>
          <a:xfrm>
            <a:off x="2288286" y="2074783"/>
            <a:ext cx="10947400" cy="2708434"/>
          </a:xfrm>
          <a:prstGeom prst="rect">
            <a:avLst/>
          </a:prstGeom>
          <a:noFill/>
        </p:spPr>
        <p:txBody>
          <a:bodyPr wrap="square">
            <a:spAutoFit/>
          </a:bodyPr>
          <a:lstStyle/>
          <a:p>
            <a:r>
              <a:rPr lang="it-IT" sz="17000" dirty="0">
                <a:solidFill>
                  <a:srgbClr val="D49590"/>
                </a:solidFill>
              </a:rPr>
              <a:t>FIREWALL</a:t>
            </a:r>
            <a:endParaRPr lang="it-IT" sz="17000" dirty="0"/>
          </a:p>
        </p:txBody>
      </p:sp>
      <mc:AlternateContent xmlns:mc="http://schemas.openxmlformats.org/markup-compatibility/2006">
        <mc:Choice xmlns:am3d="http://schemas.microsoft.com/office/drawing/2017/model3d" Requires="am3d">
          <p:graphicFrame>
            <p:nvGraphicFramePr>
              <p:cNvPr id="2" name="Modello 3D 1" descr="Simbolo server">
                <a:extLst>
                  <a:ext uri="{FF2B5EF4-FFF2-40B4-BE49-F238E27FC236}">
                    <a16:creationId xmlns:a16="http://schemas.microsoft.com/office/drawing/2014/main" id="{0BD252B5-7C71-7FFD-BFB0-D676F2CF313A}"/>
                  </a:ext>
                </a:extLst>
              </p:cNvPr>
              <p:cNvGraphicFramePr>
                <a:graphicFrameLocks noChangeAspect="1"/>
              </p:cNvGraphicFramePr>
              <p:nvPr/>
            </p:nvGraphicFramePr>
            <p:xfrm>
              <a:off x="469760" y="1066112"/>
              <a:ext cx="1818526" cy="4370173"/>
            </p:xfrm>
            <a:graphic>
              <a:graphicData uri="http://schemas.microsoft.com/office/drawing/2017/model3d">
                <am3d:model3d r:embed="rId2">
                  <am3d:spPr>
                    <a:xfrm>
                      <a:off x="0" y="0"/>
                      <a:ext cx="1818526" cy="4370173"/>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3"/>
                  </am3d:raster>
                  <am3d:objViewport viewportSz="5322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Simbolo server">
                <a:extLst>
                  <a:ext uri="{FF2B5EF4-FFF2-40B4-BE49-F238E27FC236}">
                    <a16:creationId xmlns:a16="http://schemas.microsoft.com/office/drawing/2014/main" id="{0BD252B5-7C71-7FFD-BFB0-D676F2CF313A}"/>
                  </a:ext>
                </a:extLst>
              </p:cNvPr>
              <p:cNvPicPr>
                <a:picLocks noGrp="1" noRot="1" noChangeAspect="1" noMove="1" noResize="1" noEditPoints="1" noAdjustHandles="1" noChangeArrowheads="1" noChangeShapeType="1" noCrop="1"/>
              </p:cNvPicPr>
              <p:nvPr/>
            </p:nvPicPr>
            <p:blipFill>
              <a:blip r:embed="rId3"/>
              <a:stretch>
                <a:fillRect/>
              </a:stretch>
            </p:blipFill>
            <p:spPr>
              <a:xfrm>
                <a:off x="469760" y="1066112"/>
                <a:ext cx="1818526" cy="4370173"/>
              </a:xfrm>
              <a:prstGeom prst="rect">
                <a:avLst/>
              </a:prstGeom>
            </p:spPr>
          </p:pic>
        </mc:Fallback>
      </mc:AlternateContent>
    </p:spTree>
    <p:extLst>
      <p:ext uri="{BB962C8B-B14F-4D97-AF65-F5344CB8AC3E}">
        <p14:creationId xmlns:p14="http://schemas.microsoft.com/office/powerpoint/2010/main" val="1464826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F35B80A1-2B9F-E967-6621-2BFEE980C5CE}"/>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36DAF398-FAE0-FA43-2938-AD7235DC00E0}"/>
              </a:ext>
            </a:extLst>
          </p:cNvPr>
          <p:cNvSpPr txBox="1"/>
          <p:nvPr/>
        </p:nvSpPr>
        <p:spPr>
          <a:xfrm>
            <a:off x="3585745" y="171843"/>
            <a:ext cx="10947400" cy="2246769"/>
          </a:xfrm>
          <a:prstGeom prst="rect">
            <a:avLst/>
          </a:prstGeom>
          <a:noFill/>
        </p:spPr>
        <p:txBody>
          <a:bodyPr wrap="square">
            <a:spAutoFit/>
          </a:bodyPr>
          <a:lstStyle/>
          <a:p>
            <a:r>
              <a:rPr lang="it-IT" sz="14000" dirty="0">
                <a:solidFill>
                  <a:srgbClr val="D49590"/>
                </a:solidFill>
              </a:rPr>
              <a:t>FIREWALL</a:t>
            </a:r>
            <a:endParaRPr lang="it-IT" sz="14000" dirty="0"/>
          </a:p>
        </p:txBody>
      </p:sp>
      <mc:AlternateContent xmlns:mc="http://schemas.openxmlformats.org/markup-compatibility/2006">
        <mc:Choice xmlns:am3d="http://schemas.microsoft.com/office/drawing/2017/model3d" Requires="am3d">
          <p:graphicFrame>
            <p:nvGraphicFramePr>
              <p:cNvPr id="2" name="Modello 3D 1" descr="Simbolo server">
                <a:extLst>
                  <a:ext uri="{FF2B5EF4-FFF2-40B4-BE49-F238E27FC236}">
                    <a16:creationId xmlns:a16="http://schemas.microsoft.com/office/drawing/2014/main" id="{4FBF3271-259A-533D-056B-C46D23C34AB0}"/>
                  </a:ext>
                </a:extLst>
              </p:cNvPr>
              <p:cNvGraphicFramePr>
                <a:graphicFrameLocks noChangeAspect="1"/>
              </p:cNvGraphicFramePr>
              <p:nvPr>
                <p:extLst>
                  <p:ext uri="{D42A27DB-BD31-4B8C-83A1-F6EECF244321}">
                    <p14:modId xmlns:p14="http://schemas.microsoft.com/office/powerpoint/2010/main" val="2088949990"/>
                  </p:ext>
                </p:extLst>
              </p:nvPr>
            </p:nvGraphicFramePr>
            <p:xfrm>
              <a:off x="340171" y="177286"/>
              <a:ext cx="3768292" cy="6508871"/>
            </p:xfrm>
            <a:graphic>
              <a:graphicData uri="http://schemas.microsoft.com/office/drawing/2017/model3d">
                <am3d:model3d r:embed="rId2">
                  <am3d:spPr>
                    <a:xfrm>
                      <a:off x="0" y="0"/>
                      <a:ext cx="3768292" cy="6508871"/>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553304" ay="2833037" az="407708"/>
                    <am3d:postTrans dx="0" dy="0" dz="0"/>
                  </am3d:trans>
                  <am3d:raster rName="Office3DRenderer" rVer="16.0.8326">
                    <am3d:blip r:embed="rId3"/>
                  </am3d:raster>
                  <am3d:objViewport viewportSz="74033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Simbolo server">
                <a:extLst>
                  <a:ext uri="{FF2B5EF4-FFF2-40B4-BE49-F238E27FC236}">
                    <a16:creationId xmlns:a16="http://schemas.microsoft.com/office/drawing/2014/main" id="{4FBF3271-259A-533D-056B-C46D23C34AB0}"/>
                  </a:ext>
                </a:extLst>
              </p:cNvPr>
              <p:cNvPicPr>
                <a:picLocks noGrp="1" noRot="1" noChangeAspect="1" noMove="1" noResize="1" noEditPoints="1" noAdjustHandles="1" noChangeArrowheads="1" noChangeShapeType="1" noCrop="1"/>
              </p:cNvPicPr>
              <p:nvPr/>
            </p:nvPicPr>
            <p:blipFill>
              <a:blip r:embed="rId3"/>
              <a:stretch>
                <a:fillRect/>
              </a:stretch>
            </p:blipFill>
            <p:spPr>
              <a:xfrm>
                <a:off x="340171" y="177286"/>
                <a:ext cx="3768292" cy="6508871"/>
              </a:xfrm>
              <a:prstGeom prst="rect">
                <a:avLst/>
              </a:prstGeom>
            </p:spPr>
          </p:pic>
        </mc:Fallback>
      </mc:AlternateContent>
      <p:sp>
        <p:nvSpPr>
          <p:cNvPr id="5" name="CasellaDiTesto 4">
            <a:extLst>
              <a:ext uri="{FF2B5EF4-FFF2-40B4-BE49-F238E27FC236}">
                <a16:creationId xmlns:a16="http://schemas.microsoft.com/office/drawing/2014/main" id="{6D894E84-0B1C-328E-5D6F-129DA899DFE1}"/>
              </a:ext>
            </a:extLst>
          </p:cNvPr>
          <p:cNvSpPr txBox="1"/>
          <p:nvPr/>
        </p:nvSpPr>
        <p:spPr>
          <a:xfrm>
            <a:off x="4277659" y="2876769"/>
            <a:ext cx="7265772" cy="1938992"/>
          </a:xfrm>
          <a:prstGeom prst="rect">
            <a:avLst/>
          </a:prstGeom>
          <a:noFill/>
        </p:spPr>
        <p:txBody>
          <a:bodyPr wrap="square">
            <a:spAutoFit/>
          </a:bodyPr>
          <a:lstStyle/>
          <a:p>
            <a:r>
              <a:rPr lang="it-IT" sz="2400" b="0" i="0" dirty="0">
                <a:effectLst/>
                <a:latin typeface="Raleway" pitchFamily="2" charset="0"/>
              </a:rPr>
              <a:t>Il Cisco 3615 Firewall 1U Mini è la scelta ideale come firewall. La combinazione di prestazioni elevate, avanzate, design compatto, e scalabilità, lo rendono adatto a proteggere le reti aziendali da minacce sofisticate in ambienti dinamici.</a:t>
            </a:r>
            <a:endParaRPr lang="it-IT" sz="2400" dirty="0">
              <a:latin typeface="Raleway" pitchFamily="2" charset="0"/>
            </a:endParaRPr>
          </a:p>
        </p:txBody>
      </p:sp>
      <p:pic>
        <p:nvPicPr>
          <p:cNvPr id="6" name="Immagine 5">
            <a:hlinkClick r:id="rId4" action="ppaction://hlinksldjump"/>
            <a:extLst>
              <a:ext uri="{FF2B5EF4-FFF2-40B4-BE49-F238E27FC236}">
                <a16:creationId xmlns:a16="http://schemas.microsoft.com/office/drawing/2014/main" id="{D1637B92-F555-DB25-9708-72A00B6DD851}"/>
              </a:ext>
            </a:extLst>
          </p:cNvPr>
          <p:cNvPicPr>
            <a:picLocks noChangeAspect="1"/>
          </p:cNvPicPr>
          <p:nvPr/>
        </p:nvPicPr>
        <p:blipFill>
          <a:blip r:embed="rId5"/>
          <a:stretch>
            <a:fillRect/>
          </a:stretch>
        </p:blipFill>
        <p:spPr>
          <a:xfrm>
            <a:off x="10964287" y="5759717"/>
            <a:ext cx="829128" cy="829128"/>
          </a:xfrm>
          <a:prstGeom prst="rect">
            <a:avLst/>
          </a:prstGeom>
        </p:spPr>
      </p:pic>
    </p:spTree>
    <p:extLst>
      <p:ext uri="{BB962C8B-B14F-4D97-AF65-F5344CB8AC3E}">
        <p14:creationId xmlns:p14="http://schemas.microsoft.com/office/powerpoint/2010/main" val="1812572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74CAA753-EBC0-83DD-2328-4154BAE13535}"/>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BC60E4AB-932E-1EFD-EC5B-BB37D426CC6B}"/>
              </a:ext>
            </a:extLst>
          </p:cNvPr>
          <p:cNvSpPr txBox="1"/>
          <p:nvPr/>
        </p:nvSpPr>
        <p:spPr>
          <a:xfrm>
            <a:off x="2182339" y="458956"/>
            <a:ext cx="11002319" cy="5940088"/>
          </a:xfrm>
          <a:prstGeom prst="rect">
            <a:avLst/>
          </a:prstGeom>
          <a:noFill/>
        </p:spPr>
        <p:txBody>
          <a:bodyPr wrap="square">
            <a:spAutoFit/>
          </a:bodyPr>
          <a:lstStyle/>
          <a:p>
            <a:r>
              <a:rPr lang="it-IT" sz="38000" dirty="0">
                <a:solidFill>
                  <a:srgbClr val="D49590"/>
                </a:solidFill>
              </a:rPr>
              <a:t>WEB</a:t>
            </a:r>
            <a:endParaRPr lang="it-IT" sz="38000" dirty="0"/>
          </a:p>
        </p:txBody>
      </p:sp>
      <mc:AlternateContent xmlns:mc="http://schemas.openxmlformats.org/markup-compatibility/2006">
        <mc:Choice xmlns:am3d="http://schemas.microsoft.com/office/drawing/2017/model3d" Requires="am3d">
          <p:graphicFrame>
            <p:nvGraphicFramePr>
              <p:cNvPr id="2" name="Modello 3D 1" descr="Simbolo server">
                <a:extLst>
                  <a:ext uri="{FF2B5EF4-FFF2-40B4-BE49-F238E27FC236}">
                    <a16:creationId xmlns:a16="http://schemas.microsoft.com/office/drawing/2014/main" id="{7D5E6985-E214-F0F5-0CFE-1991C6676D37}"/>
                  </a:ext>
                </a:extLst>
              </p:cNvPr>
              <p:cNvGraphicFramePr>
                <a:graphicFrameLocks noChangeAspect="1"/>
              </p:cNvGraphicFramePr>
              <p:nvPr/>
            </p:nvGraphicFramePr>
            <p:xfrm>
              <a:off x="469760" y="1066112"/>
              <a:ext cx="1818526" cy="4370173"/>
            </p:xfrm>
            <a:graphic>
              <a:graphicData uri="http://schemas.microsoft.com/office/drawing/2017/model3d">
                <am3d:model3d r:embed="rId2">
                  <am3d:spPr>
                    <a:xfrm>
                      <a:off x="0" y="0"/>
                      <a:ext cx="1818526" cy="4370173"/>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3"/>
                  </am3d:raster>
                  <am3d:objViewport viewportSz="5322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Simbolo server">
                <a:extLst>
                  <a:ext uri="{FF2B5EF4-FFF2-40B4-BE49-F238E27FC236}">
                    <a16:creationId xmlns:a16="http://schemas.microsoft.com/office/drawing/2014/main" id="{7D5E6985-E214-F0F5-0CFE-1991C6676D37}"/>
                  </a:ext>
                </a:extLst>
              </p:cNvPr>
              <p:cNvPicPr>
                <a:picLocks noGrp="1" noRot="1" noChangeAspect="1" noMove="1" noResize="1" noEditPoints="1" noAdjustHandles="1" noChangeArrowheads="1" noChangeShapeType="1" noCrop="1"/>
              </p:cNvPicPr>
              <p:nvPr/>
            </p:nvPicPr>
            <p:blipFill>
              <a:blip r:embed="rId3"/>
              <a:stretch>
                <a:fillRect/>
              </a:stretch>
            </p:blipFill>
            <p:spPr>
              <a:xfrm>
                <a:off x="469760" y="1066112"/>
                <a:ext cx="1818526" cy="4370173"/>
              </a:xfrm>
              <a:prstGeom prst="rect">
                <a:avLst/>
              </a:prstGeom>
            </p:spPr>
          </p:pic>
        </mc:Fallback>
      </mc:AlternateContent>
    </p:spTree>
    <p:extLst>
      <p:ext uri="{BB962C8B-B14F-4D97-AF65-F5344CB8AC3E}">
        <p14:creationId xmlns:p14="http://schemas.microsoft.com/office/powerpoint/2010/main" val="1635097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EB76689C-0BD4-CEA6-A2D2-0ADE763A9816}"/>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2E690DEA-EBA3-C6AE-2F80-1C05081CB6E2}"/>
              </a:ext>
            </a:extLst>
          </p:cNvPr>
          <p:cNvSpPr txBox="1"/>
          <p:nvPr/>
        </p:nvSpPr>
        <p:spPr>
          <a:xfrm>
            <a:off x="3245022" y="-811847"/>
            <a:ext cx="10947400" cy="5170646"/>
          </a:xfrm>
          <a:prstGeom prst="rect">
            <a:avLst/>
          </a:prstGeom>
          <a:noFill/>
        </p:spPr>
        <p:txBody>
          <a:bodyPr wrap="square">
            <a:spAutoFit/>
          </a:bodyPr>
          <a:lstStyle/>
          <a:p>
            <a:r>
              <a:rPr lang="it-IT" sz="33000" dirty="0">
                <a:solidFill>
                  <a:srgbClr val="D49590"/>
                </a:solidFill>
              </a:rPr>
              <a:t>WEB</a:t>
            </a:r>
            <a:endParaRPr lang="it-IT" sz="33000" dirty="0"/>
          </a:p>
        </p:txBody>
      </p:sp>
      <mc:AlternateContent xmlns:mc="http://schemas.openxmlformats.org/markup-compatibility/2006">
        <mc:Choice xmlns:am3d="http://schemas.microsoft.com/office/drawing/2017/model3d" Requires="am3d">
          <p:graphicFrame>
            <p:nvGraphicFramePr>
              <p:cNvPr id="2" name="Modello 3D 1" descr="Simbolo server">
                <a:extLst>
                  <a:ext uri="{FF2B5EF4-FFF2-40B4-BE49-F238E27FC236}">
                    <a16:creationId xmlns:a16="http://schemas.microsoft.com/office/drawing/2014/main" id="{71924F2E-2F31-529E-D9E9-2D1DF29ACC11}"/>
                  </a:ext>
                </a:extLst>
              </p:cNvPr>
              <p:cNvGraphicFramePr>
                <a:graphicFrameLocks noChangeAspect="1"/>
              </p:cNvGraphicFramePr>
              <p:nvPr>
                <p:extLst>
                  <p:ext uri="{D42A27DB-BD31-4B8C-83A1-F6EECF244321}">
                    <p14:modId xmlns:p14="http://schemas.microsoft.com/office/powerpoint/2010/main" val="3017695766"/>
                  </p:ext>
                </p:extLst>
              </p:nvPr>
            </p:nvGraphicFramePr>
            <p:xfrm>
              <a:off x="114648" y="0"/>
              <a:ext cx="3818359" cy="6703182"/>
            </p:xfrm>
            <a:graphic>
              <a:graphicData uri="http://schemas.microsoft.com/office/drawing/2017/model3d">
                <am3d:model3d r:embed="rId2">
                  <am3d:spPr>
                    <a:xfrm>
                      <a:off x="0" y="0"/>
                      <a:ext cx="3818359" cy="6703182"/>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261856" ay="1384738" az="-514252"/>
                    <am3d:postTrans dx="0" dy="0" dz="0"/>
                  </am3d:trans>
                  <am3d:raster rName="Office3DRenderer" rVer="16.0.8326">
                    <am3d:blip r:embed="rId3"/>
                  </am3d:raster>
                  <am3d:objViewport viewportSz="8122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Simbolo server">
                <a:extLst>
                  <a:ext uri="{FF2B5EF4-FFF2-40B4-BE49-F238E27FC236}">
                    <a16:creationId xmlns:a16="http://schemas.microsoft.com/office/drawing/2014/main" id="{71924F2E-2F31-529E-D9E9-2D1DF29ACC11}"/>
                  </a:ext>
                </a:extLst>
              </p:cNvPr>
              <p:cNvPicPr>
                <a:picLocks noGrp="1" noRot="1" noChangeAspect="1" noMove="1" noResize="1" noEditPoints="1" noAdjustHandles="1" noChangeArrowheads="1" noChangeShapeType="1" noCrop="1"/>
              </p:cNvPicPr>
              <p:nvPr/>
            </p:nvPicPr>
            <p:blipFill>
              <a:blip r:embed="rId3"/>
              <a:stretch>
                <a:fillRect/>
              </a:stretch>
            </p:blipFill>
            <p:spPr>
              <a:xfrm>
                <a:off x="114648" y="0"/>
                <a:ext cx="3818359" cy="6703182"/>
              </a:xfrm>
              <a:prstGeom prst="rect">
                <a:avLst/>
              </a:prstGeom>
            </p:spPr>
          </p:pic>
        </mc:Fallback>
      </mc:AlternateContent>
      <p:pic>
        <p:nvPicPr>
          <p:cNvPr id="3" name="Immagine 2">
            <a:hlinkClick r:id="rId4" action="ppaction://hlinksldjump"/>
            <a:extLst>
              <a:ext uri="{FF2B5EF4-FFF2-40B4-BE49-F238E27FC236}">
                <a16:creationId xmlns:a16="http://schemas.microsoft.com/office/drawing/2014/main" id="{B937C610-C586-C437-0BE8-32A2195F8E4F}"/>
              </a:ext>
            </a:extLst>
          </p:cNvPr>
          <p:cNvPicPr>
            <a:picLocks noChangeAspect="1"/>
          </p:cNvPicPr>
          <p:nvPr/>
        </p:nvPicPr>
        <p:blipFill>
          <a:blip r:embed="rId5"/>
          <a:stretch>
            <a:fillRect/>
          </a:stretch>
        </p:blipFill>
        <p:spPr>
          <a:xfrm>
            <a:off x="10964287" y="5759717"/>
            <a:ext cx="829128" cy="829128"/>
          </a:xfrm>
          <a:prstGeom prst="rect">
            <a:avLst/>
          </a:prstGeom>
        </p:spPr>
      </p:pic>
      <p:sp>
        <p:nvSpPr>
          <p:cNvPr id="6" name="CasellaDiTesto 5">
            <a:extLst>
              <a:ext uri="{FF2B5EF4-FFF2-40B4-BE49-F238E27FC236}">
                <a16:creationId xmlns:a16="http://schemas.microsoft.com/office/drawing/2014/main" id="{5A7B688C-3CDB-7DEC-D52E-7E39938998C2}"/>
              </a:ext>
            </a:extLst>
          </p:cNvPr>
          <p:cNvSpPr txBox="1"/>
          <p:nvPr/>
        </p:nvSpPr>
        <p:spPr>
          <a:xfrm>
            <a:off x="3834296" y="3591998"/>
            <a:ext cx="7228702" cy="1938992"/>
          </a:xfrm>
          <a:prstGeom prst="rect">
            <a:avLst/>
          </a:prstGeom>
          <a:noFill/>
        </p:spPr>
        <p:txBody>
          <a:bodyPr wrap="square">
            <a:spAutoFit/>
          </a:bodyPr>
          <a:lstStyle/>
          <a:p>
            <a:r>
              <a:rPr lang="it-IT" sz="2400" b="0" i="0" dirty="0">
                <a:effectLst/>
                <a:latin typeface="Raleway" pitchFamily="2" charset="0"/>
              </a:rPr>
              <a:t>HPE ProLiant ML350 Gen10 è ideale come web server grazie alle sue prestazioni elevate, scalabilità, affidabilità e funzionalità di gestione avanzata, che lo rendono perfetto per gestire ambienti web complessi e in crescita.</a:t>
            </a:r>
            <a:endParaRPr lang="it-IT" sz="2400" dirty="0">
              <a:latin typeface="Raleway" pitchFamily="2" charset="0"/>
            </a:endParaRPr>
          </a:p>
        </p:txBody>
      </p:sp>
    </p:spTree>
    <p:extLst>
      <p:ext uri="{BB962C8B-B14F-4D97-AF65-F5344CB8AC3E}">
        <p14:creationId xmlns:p14="http://schemas.microsoft.com/office/powerpoint/2010/main" val="1207069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64D13AF0-FDEE-9904-AD4C-FBA0EE0E8DE6}"/>
            </a:ext>
          </a:extLst>
        </p:cNvPr>
        <p:cNvGrpSpPr/>
        <p:nvPr/>
      </p:nvGrpSpPr>
      <p:grpSpPr>
        <a:xfrm>
          <a:off x="0" y="0"/>
          <a:ext cx="0" cy="0"/>
          <a:chOff x="0" y="0"/>
          <a:chExt cx="0" cy="0"/>
        </a:xfrm>
      </p:grpSpPr>
      <p:sp>
        <p:nvSpPr>
          <p:cNvPr id="12" name="Rectangle 6">
            <a:extLst>
              <a:ext uri="{FF2B5EF4-FFF2-40B4-BE49-F238E27FC236}">
                <a16:creationId xmlns:a16="http://schemas.microsoft.com/office/drawing/2014/main" id="{1BF8F3D8-5F53-FA81-874C-C5D68A84B05B}"/>
              </a:ext>
            </a:extLst>
          </p:cNvPr>
          <p:cNvSpPr>
            <a:spLocks noChangeArrowheads="1"/>
          </p:cNvSpPr>
          <p:nvPr/>
        </p:nvSpPr>
        <p:spPr bwMode="auto">
          <a:xfrm>
            <a:off x="152400" y="-78432"/>
            <a:ext cx="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 name="Rectangle 8">
            <a:extLst>
              <a:ext uri="{FF2B5EF4-FFF2-40B4-BE49-F238E27FC236}">
                <a16:creationId xmlns:a16="http://schemas.microsoft.com/office/drawing/2014/main" id="{904E6804-8C0E-A49C-36A0-7A0DEF2E90BD}"/>
              </a:ext>
            </a:extLst>
          </p:cNvPr>
          <p:cNvSpPr>
            <a:spLocks noChangeArrowheads="1"/>
          </p:cNvSpPr>
          <p:nvPr/>
        </p:nvSpPr>
        <p:spPr bwMode="auto">
          <a:xfrm>
            <a:off x="152400" y="152400"/>
            <a:ext cx="1866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a:ln>
                  <a:noFill/>
                </a:ln>
                <a:solidFill>
                  <a:schemeClr val="tx1"/>
                </a:solidFill>
                <a:effectLst/>
                <a:latin typeface="gg sans"/>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3" name="Modello 3D 2" descr="Computer All-In-One">
                <a:extLst>
                  <a:ext uri="{FF2B5EF4-FFF2-40B4-BE49-F238E27FC236}">
                    <a16:creationId xmlns:a16="http://schemas.microsoft.com/office/drawing/2014/main" id="{596BF610-056E-76C5-B36C-4E42DACE6B44}"/>
                  </a:ext>
                </a:extLst>
              </p:cNvPr>
              <p:cNvGraphicFramePr>
                <a:graphicFrameLocks noChangeAspect="1"/>
              </p:cNvGraphicFramePr>
              <p:nvPr>
                <p:extLst>
                  <p:ext uri="{D42A27DB-BD31-4B8C-83A1-F6EECF244321}">
                    <p14:modId xmlns:p14="http://schemas.microsoft.com/office/powerpoint/2010/main" val="2075810665"/>
                  </p:ext>
                </p:extLst>
              </p:nvPr>
            </p:nvGraphicFramePr>
            <p:xfrm>
              <a:off x="244002" y="619946"/>
              <a:ext cx="3580512" cy="3773887"/>
            </p:xfrm>
            <a:graphic>
              <a:graphicData uri="http://schemas.microsoft.com/office/drawing/2017/model3d">
                <am3d:model3d r:embed="rId2">
                  <am3d:spPr>
                    <a:xfrm>
                      <a:off x="0" y="0"/>
                      <a:ext cx="3580512" cy="3773887"/>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712570" ay="36"/>
                    <am3d:postTrans dx="0" dy="0" dz="0"/>
                  </am3d:trans>
                  <am3d:raster rName="Office3DRenderer" rVer="16.0.8326">
                    <am3d:blip r:embed="rId3"/>
                  </am3d:raster>
                  <am3d:objViewport viewportSz="53898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ello 3D 2" descr="Computer All-In-One">
                <a:extLst>
                  <a:ext uri="{FF2B5EF4-FFF2-40B4-BE49-F238E27FC236}">
                    <a16:creationId xmlns:a16="http://schemas.microsoft.com/office/drawing/2014/main" id="{596BF610-056E-76C5-B36C-4E42DACE6B44}"/>
                  </a:ext>
                </a:extLst>
              </p:cNvPr>
              <p:cNvPicPr>
                <a:picLocks noGrp="1" noRot="1" noChangeAspect="1" noMove="1" noResize="1" noEditPoints="1" noAdjustHandles="1" noChangeArrowheads="1" noChangeShapeType="1" noCrop="1"/>
              </p:cNvPicPr>
              <p:nvPr/>
            </p:nvPicPr>
            <p:blipFill>
              <a:blip r:embed="rId3"/>
              <a:stretch>
                <a:fillRect/>
              </a:stretch>
            </p:blipFill>
            <p:spPr>
              <a:xfrm>
                <a:off x="244002" y="619946"/>
                <a:ext cx="3580512" cy="377388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Modello 3D 3" descr="Surface Studio">
                <a:extLst>
                  <a:ext uri="{FF2B5EF4-FFF2-40B4-BE49-F238E27FC236}">
                    <a16:creationId xmlns:a16="http://schemas.microsoft.com/office/drawing/2014/main" id="{039905DC-348B-3E10-794A-A0FBE5722C1D}"/>
                  </a:ext>
                </a:extLst>
              </p:cNvPr>
              <p:cNvGraphicFramePr>
                <a:graphicFrameLocks noChangeAspect="1"/>
              </p:cNvGraphicFramePr>
              <p:nvPr>
                <p:extLst>
                  <p:ext uri="{D42A27DB-BD31-4B8C-83A1-F6EECF244321}">
                    <p14:modId xmlns:p14="http://schemas.microsoft.com/office/powerpoint/2010/main" val="1244178251"/>
                  </p:ext>
                </p:extLst>
              </p:nvPr>
            </p:nvGraphicFramePr>
            <p:xfrm>
              <a:off x="8187786" y="718731"/>
              <a:ext cx="3760212" cy="3576319"/>
            </p:xfrm>
            <a:graphic>
              <a:graphicData uri="http://schemas.microsoft.com/office/drawing/2017/model3d">
                <am3d:model3d r:embed="rId4">
                  <am3d:spPr>
                    <a:xfrm>
                      <a:off x="0" y="0"/>
                      <a:ext cx="3760212" cy="3576319"/>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10798413" ay="5190238" az="10798417"/>
                    <am3d:postTrans dx="0" dy="0" dz="0"/>
                  </am3d:trans>
                  <am3d:raster rName="Office3DRenderer" rVer="16.0.8326">
                    <am3d:blip r:embed="rId5"/>
                  </am3d:raster>
                  <am3d:objViewport viewportSz="53594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Modello 3D 3" descr="Surface Studio">
                <a:extLst>
                  <a:ext uri="{FF2B5EF4-FFF2-40B4-BE49-F238E27FC236}">
                    <a16:creationId xmlns:a16="http://schemas.microsoft.com/office/drawing/2014/main" id="{039905DC-348B-3E10-794A-A0FBE5722C1D}"/>
                  </a:ext>
                </a:extLst>
              </p:cNvPr>
              <p:cNvPicPr>
                <a:picLocks noGrp="1" noRot="1" noChangeAspect="1" noMove="1" noResize="1" noEditPoints="1" noAdjustHandles="1" noChangeArrowheads="1" noChangeShapeType="1" noCrop="1"/>
              </p:cNvPicPr>
              <p:nvPr/>
            </p:nvPicPr>
            <p:blipFill>
              <a:blip r:embed="rId5"/>
              <a:stretch>
                <a:fillRect/>
              </a:stretch>
            </p:blipFill>
            <p:spPr>
              <a:xfrm>
                <a:off x="8187786" y="718731"/>
                <a:ext cx="3760212" cy="3576319"/>
              </a:xfrm>
              <a:prstGeom prst="rect">
                <a:avLst/>
              </a:prstGeom>
            </p:spPr>
          </p:pic>
        </mc:Fallback>
      </mc:AlternateContent>
      <p:sp>
        <p:nvSpPr>
          <p:cNvPr id="6" name="CasellaDiTesto 5">
            <a:extLst>
              <a:ext uri="{FF2B5EF4-FFF2-40B4-BE49-F238E27FC236}">
                <a16:creationId xmlns:a16="http://schemas.microsoft.com/office/drawing/2014/main" id="{1A031D57-ADA0-2098-1A97-C274F79A3D0A}"/>
              </a:ext>
            </a:extLst>
          </p:cNvPr>
          <p:cNvSpPr txBox="1"/>
          <p:nvPr/>
        </p:nvSpPr>
        <p:spPr>
          <a:xfrm>
            <a:off x="3583631" y="383233"/>
            <a:ext cx="4787900" cy="4247317"/>
          </a:xfrm>
          <a:prstGeom prst="rect">
            <a:avLst/>
          </a:prstGeom>
          <a:noFill/>
        </p:spPr>
        <p:txBody>
          <a:bodyPr wrap="square" rtlCol="0">
            <a:spAutoFit/>
          </a:bodyPr>
          <a:lstStyle/>
          <a:p>
            <a:r>
              <a:rPr lang="it-IT" sz="26000" dirty="0">
                <a:solidFill>
                  <a:srgbClr val="D49590"/>
                </a:solidFill>
                <a:latin typeface="Raleway" pitchFamily="2" charset="0"/>
              </a:rPr>
              <a:t>PC</a:t>
            </a:r>
          </a:p>
        </p:txBody>
      </p:sp>
      <p:sp>
        <p:nvSpPr>
          <p:cNvPr id="8" name="Rectangle 1">
            <a:extLst>
              <a:ext uri="{FF2B5EF4-FFF2-40B4-BE49-F238E27FC236}">
                <a16:creationId xmlns:a16="http://schemas.microsoft.com/office/drawing/2014/main" id="{A748603E-5758-778A-3254-49BAF2569D82}"/>
              </a:ext>
            </a:extLst>
          </p:cNvPr>
          <p:cNvSpPr>
            <a:spLocks noChangeArrowheads="1"/>
          </p:cNvSpPr>
          <p:nvPr/>
        </p:nvSpPr>
        <p:spPr bwMode="auto">
          <a:xfrm>
            <a:off x="152400" y="-1245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9A507B2-F076-0BB6-3597-2FBD20EAB2A7}"/>
              </a:ext>
            </a:extLst>
          </p:cNvPr>
          <p:cNvSpPr>
            <a:spLocks noChangeArrowheads="1"/>
          </p:cNvSpPr>
          <p:nvPr/>
        </p:nvSpPr>
        <p:spPr bwMode="auto">
          <a:xfrm>
            <a:off x="152400" y="-263098"/>
            <a:ext cx="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rgbClr val="000000"/>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dirty="0">
                <a:ln>
                  <a:noFill/>
                </a:ln>
                <a:solidFill>
                  <a:srgbClr val="000000"/>
                </a:solidFill>
                <a:effectLst/>
                <a:latin typeface="inherit"/>
              </a:rPr>
            </a:br>
            <a:endParaRPr kumimoji="0" lang="it-IT" altLang="it-IT" sz="1200" b="0" i="0" u="none" strike="noStrike" cap="none" normalizeH="0" baseline="0" dirty="0">
              <a:ln>
                <a:noFill/>
              </a:ln>
              <a:solidFill>
                <a:srgbClr val="000000"/>
              </a:solidFill>
              <a:effectLst/>
              <a:latin typeface="gg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0" name="CasellaDiTesto 9">
            <a:extLst>
              <a:ext uri="{FF2B5EF4-FFF2-40B4-BE49-F238E27FC236}">
                <a16:creationId xmlns:a16="http://schemas.microsoft.com/office/drawing/2014/main" id="{CB6D0505-AEFA-949A-B477-7C48A96EEE64}"/>
              </a:ext>
            </a:extLst>
          </p:cNvPr>
          <p:cNvSpPr txBox="1"/>
          <p:nvPr/>
        </p:nvSpPr>
        <p:spPr>
          <a:xfrm>
            <a:off x="1828800" y="5124523"/>
            <a:ext cx="8750300" cy="830997"/>
          </a:xfrm>
          <a:prstGeom prst="rect">
            <a:avLst/>
          </a:prstGeom>
          <a:noFill/>
        </p:spPr>
        <p:txBody>
          <a:bodyPr wrap="square" rtlCol="0">
            <a:spAutoFit/>
          </a:bodyPr>
          <a:lstStyle/>
          <a:p>
            <a:r>
              <a:rPr lang="it-IT" sz="2400" dirty="0">
                <a:latin typeface="Raleway" pitchFamily="2" charset="0"/>
              </a:rPr>
              <a:t>Per il piano IT abbiamo optato per due computer differenti, un sistema operativo MacOS e un Windows</a:t>
            </a:r>
          </a:p>
        </p:txBody>
      </p:sp>
    </p:spTree>
    <p:extLst>
      <p:ext uri="{BB962C8B-B14F-4D97-AF65-F5344CB8AC3E}">
        <p14:creationId xmlns:p14="http://schemas.microsoft.com/office/powerpoint/2010/main" val="4243636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BFD95D30-BDA7-0DF4-64EB-624EE90D7B3A}"/>
            </a:ext>
          </a:extLst>
        </p:cNvPr>
        <p:cNvGrpSpPr/>
        <p:nvPr/>
      </p:nvGrpSpPr>
      <p:grpSpPr>
        <a:xfrm>
          <a:off x="0" y="0"/>
          <a:ext cx="0" cy="0"/>
          <a:chOff x="0" y="0"/>
          <a:chExt cx="0" cy="0"/>
        </a:xfrm>
      </p:grpSpPr>
      <p:pic>
        <p:nvPicPr>
          <p:cNvPr id="7" name="Immagine 6">
            <a:hlinkClick r:id="rId2" action="ppaction://hlinksldjump"/>
            <a:extLst>
              <a:ext uri="{FF2B5EF4-FFF2-40B4-BE49-F238E27FC236}">
                <a16:creationId xmlns:a16="http://schemas.microsoft.com/office/drawing/2014/main" id="{B5920782-5B2A-4D0A-44FE-9A713FAEB7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9844" y="5540022"/>
            <a:ext cx="989872" cy="989872"/>
          </a:xfrm>
          <a:prstGeom prst="rect">
            <a:avLst/>
          </a:prstGeom>
        </p:spPr>
      </p:pic>
      <p:sp>
        <p:nvSpPr>
          <p:cNvPr id="12" name="Rectangle 6">
            <a:extLst>
              <a:ext uri="{FF2B5EF4-FFF2-40B4-BE49-F238E27FC236}">
                <a16:creationId xmlns:a16="http://schemas.microsoft.com/office/drawing/2014/main" id="{8310F2DD-C673-1E1E-70A8-7B95094477F8}"/>
              </a:ext>
            </a:extLst>
          </p:cNvPr>
          <p:cNvSpPr>
            <a:spLocks noChangeArrowheads="1"/>
          </p:cNvSpPr>
          <p:nvPr/>
        </p:nvSpPr>
        <p:spPr bwMode="auto">
          <a:xfrm>
            <a:off x="152400" y="-78432"/>
            <a:ext cx="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 name="Rectangle 8">
            <a:extLst>
              <a:ext uri="{FF2B5EF4-FFF2-40B4-BE49-F238E27FC236}">
                <a16:creationId xmlns:a16="http://schemas.microsoft.com/office/drawing/2014/main" id="{5B136BCD-90B7-E7EE-185D-35FD655E6545}"/>
              </a:ext>
            </a:extLst>
          </p:cNvPr>
          <p:cNvSpPr>
            <a:spLocks noChangeArrowheads="1"/>
          </p:cNvSpPr>
          <p:nvPr/>
        </p:nvSpPr>
        <p:spPr bwMode="auto">
          <a:xfrm>
            <a:off x="152400" y="152400"/>
            <a:ext cx="1866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a:ln>
                  <a:noFill/>
                </a:ln>
                <a:solidFill>
                  <a:schemeClr val="tx1"/>
                </a:solidFill>
                <a:effectLst/>
                <a:latin typeface="gg sans"/>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3" name="Modello 3D 2" descr="Computer All-In-One">
                <a:extLst>
                  <a:ext uri="{FF2B5EF4-FFF2-40B4-BE49-F238E27FC236}">
                    <a16:creationId xmlns:a16="http://schemas.microsoft.com/office/drawing/2014/main" id="{3764CC13-74D8-D804-480F-7621302163CB}"/>
                  </a:ext>
                </a:extLst>
              </p:cNvPr>
              <p:cNvGraphicFramePr>
                <a:graphicFrameLocks noChangeAspect="1"/>
              </p:cNvGraphicFramePr>
              <p:nvPr>
                <p:extLst>
                  <p:ext uri="{D42A27DB-BD31-4B8C-83A1-F6EECF244321}">
                    <p14:modId xmlns:p14="http://schemas.microsoft.com/office/powerpoint/2010/main" val="1841154482"/>
                  </p:ext>
                </p:extLst>
              </p:nvPr>
            </p:nvGraphicFramePr>
            <p:xfrm>
              <a:off x="208771" y="117231"/>
              <a:ext cx="5627299" cy="5608256"/>
            </p:xfrm>
            <a:graphic>
              <a:graphicData uri="http://schemas.microsoft.com/office/drawing/2017/model3d">
                <am3d:model3d r:embed="rId4">
                  <am3d:spPr>
                    <a:xfrm>
                      <a:off x="0" y="0"/>
                      <a:ext cx="5627299" cy="5608256"/>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964138" ay="2117661" az="566931"/>
                    <am3d:postTrans dx="0" dy="0" dz="0"/>
                  </am3d:trans>
                  <am3d:raster rName="Office3DRenderer" rVer="16.0.8326">
                    <am3d:blip r:embed="rId5"/>
                  </am3d:raster>
                  <am3d:objViewport viewportSz="71317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ello 3D 2" descr="Computer All-In-One">
                <a:extLst>
                  <a:ext uri="{FF2B5EF4-FFF2-40B4-BE49-F238E27FC236}">
                    <a16:creationId xmlns:a16="http://schemas.microsoft.com/office/drawing/2014/main" id="{3764CC13-74D8-D804-480F-7621302163CB}"/>
                  </a:ext>
                </a:extLst>
              </p:cNvPr>
              <p:cNvPicPr>
                <a:picLocks noGrp="1" noRot="1" noChangeAspect="1" noMove="1" noResize="1" noEditPoints="1" noAdjustHandles="1" noChangeArrowheads="1" noChangeShapeType="1" noCrop="1"/>
              </p:cNvPicPr>
              <p:nvPr/>
            </p:nvPicPr>
            <p:blipFill>
              <a:blip r:embed="rId5"/>
              <a:stretch>
                <a:fillRect/>
              </a:stretch>
            </p:blipFill>
            <p:spPr>
              <a:xfrm>
                <a:off x="208771" y="117231"/>
                <a:ext cx="5627299" cy="56082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Modello 3D 3" descr="Surface Studio">
                <a:extLst>
                  <a:ext uri="{FF2B5EF4-FFF2-40B4-BE49-F238E27FC236}">
                    <a16:creationId xmlns:a16="http://schemas.microsoft.com/office/drawing/2014/main" id="{A17D5AC8-A2D7-B3AC-EFD7-06DF9115B1D1}"/>
                  </a:ext>
                </a:extLst>
              </p:cNvPr>
              <p:cNvGraphicFramePr>
                <a:graphicFrameLocks noChangeAspect="1"/>
              </p:cNvGraphicFramePr>
              <p:nvPr>
                <p:extLst>
                  <p:ext uri="{D42A27DB-BD31-4B8C-83A1-F6EECF244321}">
                    <p14:modId xmlns:p14="http://schemas.microsoft.com/office/powerpoint/2010/main" val="2541374397"/>
                  </p:ext>
                </p:extLst>
              </p:nvPr>
            </p:nvGraphicFramePr>
            <p:xfrm>
              <a:off x="6970197" y="-1917"/>
              <a:ext cx="4733370" cy="5447680"/>
            </p:xfrm>
            <a:graphic>
              <a:graphicData uri="http://schemas.microsoft.com/office/drawing/2017/model3d">
                <am3d:model3d r:embed="rId6">
                  <am3d:spPr>
                    <a:xfrm>
                      <a:off x="0" y="0"/>
                      <a:ext cx="4733370" cy="5447680"/>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487247" ay="3007156" az="374921"/>
                    <am3d:postTrans dx="0" dy="0" dz="0"/>
                  </am3d:trans>
                  <am3d:raster rName="Office3DRenderer" rVer="16.0.8326">
                    <am3d:blip r:embed="rId7"/>
                  </am3d:raster>
                  <am3d:objViewport viewportSz="68191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Modello 3D 3" descr="Surface Studio">
                <a:extLst>
                  <a:ext uri="{FF2B5EF4-FFF2-40B4-BE49-F238E27FC236}">
                    <a16:creationId xmlns:a16="http://schemas.microsoft.com/office/drawing/2014/main" id="{A17D5AC8-A2D7-B3AC-EFD7-06DF9115B1D1}"/>
                  </a:ext>
                </a:extLst>
              </p:cNvPr>
              <p:cNvPicPr>
                <a:picLocks noGrp="1" noRot="1" noChangeAspect="1" noMove="1" noResize="1" noEditPoints="1" noAdjustHandles="1" noChangeArrowheads="1" noChangeShapeType="1" noCrop="1"/>
              </p:cNvPicPr>
              <p:nvPr/>
            </p:nvPicPr>
            <p:blipFill>
              <a:blip r:embed="rId7"/>
              <a:stretch>
                <a:fillRect/>
              </a:stretch>
            </p:blipFill>
            <p:spPr>
              <a:xfrm>
                <a:off x="6970197" y="-1917"/>
                <a:ext cx="4733370" cy="5447680"/>
              </a:xfrm>
              <a:prstGeom prst="rect">
                <a:avLst/>
              </a:prstGeom>
            </p:spPr>
          </p:pic>
        </mc:Fallback>
      </mc:AlternateContent>
      <p:sp>
        <p:nvSpPr>
          <p:cNvPr id="6" name="CasellaDiTesto 5">
            <a:extLst>
              <a:ext uri="{FF2B5EF4-FFF2-40B4-BE49-F238E27FC236}">
                <a16:creationId xmlns:a16="http://schemas.microsoft.com/office/drawing/2014/main" id="{B3A4C8A4-9ADA-2445-CE25-05A707509106}"/>
              </a:ext>
            </a:extLst>
          </p:cNvPr>
          <p:cNvSpPr txBox="1"/>
          <p:nvPr/>
        </p:nvSpPr>
        <p:spPr>
          <a:xfrm>
            <a:off x="4390305" y="-389843"/>
            <a:ext cx="4787900" cy="2862322"/>
          </a:xfrm>
          <a:prstGeom prst="rect">
            <a:avLst/>
          </a:prstGeom>
          <a:noFill/>
        </p:spPr>
        <p:txBody>
          <a:bodyPr wrap="square" rtlCol="0">
            <a:spAutoFit/>
          </a:bodyPr>
          <a:lstStyle/>
          <a:p>
            <a:r>
              <a:rPr lang="it-IT" sz="18000" dirty="0">
                <a:solidFill>
                  <a:srgbClr val="D49590"/>
                </a:solidFill>
                <a:latin typeface="Raleway" pitchFamily="2" charset="0"/>
              </a:rPr>
              <a:t>PC</a:t>
            </a:r>
          </a:p>
        </p:txBody>
      </p:sp>
      <p:sp>
        <p:nvSpPr>
          <p:cNvPr id="5" name="Rectangle 1">
            <a:extLst>
              <a:ext uri="{FF2B5EF4-FFF2-40B4-BE49-F238E27FC236}">
                <a16:creationId xmlns:a16="http://schemas.microsoft.com/office/drawing/2014/main" id="{52BB2AD0-AFF2-89FE-64ED-1982550F7F28}"/>
              </a:ext>
            </a:extLst>
          </p:cNvPr>
          <p:cNvSpPr>
            <a:spLocks noChangeArrowheads="1"/>
          </p:cNvSpPr>
          <p:nvPr/>
        </p:nvSpPr>
        <p:spPr bwMode="auto">
          <a:xfrm>
            <a:off x="152400" y="-1245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11FBE711-2D15-3976-A133-BCDF5B454C69}"/>
              </a:ext>
            </a:extLst>
          </p:cNvPr>
          <p:cNvSpPr>
            <a:spLocks noChangeArrowheads="1"/>
          </p:cNvSpPr>
          <p:nvPr/>
        </p:nvSpPr>
        <p:spPr bwMode="auto">
          <a:xfrm>
            <a:off x="152400" y="-170765"/>
            <a:ext cx="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dirty="0">
                <a:ln>
                  <a:noFill/>
                </a:ln>
                <a:solidFill>
                  <a:srgbClr val="000000"/>
                </a:solidFill>
                <a:effectLst/>
                <a:latin typeface="inherit"/>
              </a:rPr>
            </a:br>
            <a:endParaRPr kumimoji="0" lang="it-IT" altLang="it-IT" sz="1200" b="0" i="0" u="none" strike="noStrike" cap="none" normalizeH="0" baseline="0" dirty="0">
              <a:ln>
                <a:noFill/>
              </a:ln>
              <a:solidFill>
                <a:srgbClr val="000000"/>
              </a:solidFill>
              <a:effectLst/>
              <a:latin typeface="gg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CasellaDiTesto 8">
            <a:extLst>
              <a:ext uri="{FF2B5EF4-FFF2-40B4-BE49-F238E27FC236}">
                <a16:creationId xmlns:a16="http://schemas.microsoft.com/office/drawing/2014/main" id="{0E694ABA-E118-2DCA-3AEC-A218DDFE9CC3}"/>
              </a:ext>
            </a:extLst>
          </p:cNvPr>
          <p:cNvSpPr txBox="1"/>
          <p:nvPr/>
        </p:nvSpPr>
        <p:spPr>
          <a:xfrm>
            <a:off x="1549400" y="6049955"/>
            <a:ext cx="3225563" cy="738664"/>
          </a:xfrm>
          <a:prstGeom prst="rect">
            <a:avLst/>
          </a:prstGeom>
          <a:noFill/>
        </p:spPr>
        <p:txBody>
          <a:bodyPr wrap="none" rtlCol="0">
            <a:spAutoFit/>
          </a:bodyPr>
          <a:lstStyle/>
          <a:p>
            <a:r>
              <a:rPr kumimoji="0" lang="it-IT" altLang="it-IT" sz="2400" b="0" i="0" u="none" strike="noStrike" cap="none" normalizeH="0" baseline="0" dirty="0">
                <a:ln>
                  <a:noFill/>
                </a:ln>
                <a:solidFill>
                  <a:srgbClr val="000000"/>
                </a:solidFill>
                <a:effectLst/>
                <a:latin typeface="Raleway" pitchFamily="2" charset="0"/>
              </a:rPr>
              <a:t>Apple iMac M4 (2024)</a:t>
            </a:r>
          </a:p>
          <a:p>
            <a:endParaRPr lang="it-IT" dirty="0"/>
          </a:p>
        </p:txBody>
      </p:sp>
      <p:sp>
        <p:nvSpPr>
          <p:cNvPr id="10" name="CasellaDiTesto 9">
            <a:extLst>
              <a:ext uri="{FF2B5EF4-FFF2-40B4-BE49-F238E27FC236}">
                <a16:creationId xmlns:a16="http://schemas.microsoft.com/office/drawing/2014/main" id="{26CAF98D-CB0D-63A0-8DBE-BB5F00DC21E9}"/>
              </a:ext>
            </a:extLst>
          </p:cNvPr>
          <p:cNvSpPr txBox="1"/>
          <p:nvPr/>
        </p:nvSpPr>
        <p:spPr>
          <a:xfrm>
            <a:off x="5861599" y="6068229"/>
            <a:ext cx="4679486" cy="461665"/>
          </a:xfrm>
          <a:prstGeom prst="rect">
            <a:avLst/>
          </a:prstGeom>
          <a:noFill/>
        </p:spPr>
        <p:txBody>
          <a:bodyPr wrap="none" rtlCol="0">
            <a:spAutoFit/>
          </a:bodyPr>
          <a:lstStyle/>
          <a:p>
            <a:r>
              <a:rPr lang="it-IT" sz="2400" dirty="0">
                <a:latin typeface="Raleway" pitchFamily="2" charset="0"/>
              </a:rPr>
              <a:t>HP Elite Tower 600 G9 Desktop</a:t>
            </a:r>
          </a:p>
        </p:txBody>
      </p:sp>
    </p:spTree>
    <p:extLst>
      <p:ext uri="{BB962C8B-B14F-4D97-AF65-F5344CB8AC3E}">
        <p14:creationId xmlns:p14="http://schemas.microsoft.com/office/powerpoint/2010/main" val="477024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96EB5229-A12A-B605-7AC7-C564A01BDD43}"/>
            </a:ext>
          </a:extLst>
        </p:cNvPr>
        <p:cNvGrpSpPr/>
        <p:nvPr/>
      </p:nvGrpSpPr>
      <p:grpSpPr>
        <a:xfrm>
          <a:off x="0" y="0"/>
          <a:ext cx="0" cy="0"/>
          <a:chOff x="0" y="0"/>
          <a:chExt cx="0" cy="0"/>
        </a:xfrm>
      </p:grpSpPr>
      <p:sp>
        <p:nvSpPr>
          <p:cNvPr id="12" name="Rectangle 6">
            <a:extLst>
              <a:ext uri="{FF2B5EF4-FFF2-40B4-BE49-F238E27FC236}">
                <a16:creationId xmlns:a16="http://schemas.microsoft.com/office/drawing/2014/main" id="{56AC4314-0A04-78F8-F5C0-970C8489CAE9}"/>
              </a:ext>
            </a:extLst>
          </p:cNvPr>
          <p:cNvSpPr>
            <a:spLocks noChangeArrowheads="1"/>
          </p:cNvSpPr>
          <p:nvPr/>
        </p:nvSpPr>
        <p:spPr bwMode="auto">
          <a:xfrm>
            <a:off x="152400" y="-78432"/>
            <a:ext cx="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 name="Rectangle 8">
            <a:extLst>
              <a:ext uri="{FF2B5EF4-FFF2-40B4-BE49-F238E27FC236}">
                <a16:creationId xmlns:a16="http://schemas.microsoft.com/office/drawing/2014/main" id="{9307BD08-8EDA-D70D-A072-4E4CDF1CEEB8}"/>
              </a:ext>
            </a:extLst>
          </p:cNvPr>
          <p:cNvSpPr>
            <a:spLocks noChangeArrowheads="1"/>
          </p:cNvSpPr>
          <p:nvPr/>
        </p:nvSpPr>
        <p:spPr bwMode="auto">
          <a:xfrm>
            <a:off x="152400" y="152400"/>
            <a:ext cx="1866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a:ln>
                  <a:noFill/>
                </a:ln>
                <a:solidFill>
                  <a:schemeClr val="tx1"/>
                </a:solidFill>
                <a:effectLst/>
                <a:latin typeface="gg sans"/>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6ABBC80-6EC4-8FF7-E382-8911CE0BAD29}"/>
              </a:ext>
            </a:extLst>
          </p:cNvPr>
          <p:cNvSpPr txBox="1"/>
          <p:nvPr/>
        </p:nvSpPr>
        <p:spPr>
          <a:xfrm>
            <a:off x="3487298" y="1310160"/>
            <a:ext cx="5217403" cy="1631216"/>
          </a:xfrm>
          <a:prstGeom prst="rect">
            <a:avLst/>
          </a:prstGeom>
          <a:noFill/>
        </p:spPr>
        <p:txBody>
          <a:bodyPr wrap="square" rtlCol="0">
            <a:spAutoFit/>
          </a:bodyPr>
          <a:lstStyle/>
          <a:p>
            <a:r>
              <a:rPr lang="it-IT" sz="10000" dirty="0">
                <a:solidFill>
                  <a:srgbClr val="D49590"/>
                </a:solidFill>
                <a:latin typeface="Raleway" pitchFamily="2" charset="0"/>
              </a:rPr>
              <a:t>LAPTOP</a:t>
            </a:r>
          </a:p>
        </p:txBody>
      </p:sp>
      <p:sp>
        <p:nvSpPr>
          <p:cNvPr id="8" name="Rectangle 1">
            <a:extLst>
              <a:ext uri="{FF2B5EF4-FFF2-40B4-BE49-F238E27FC236}">
                <a16:creationId xmlns:a16="http://schemas.microsoft.com/office/drawing/2014/main" id="{6D3B7CCD-DDFA-6CAE-81D1-60C385E4FEF3}"/>
              </a:ext>
            </a:extLst>
          </p:cNvPr>
          <p:cNvSpPr>
            <a:spLocks noChangeArrowheads="1"/>
          </p:cNvSpPr>
          <p:nvPr/>
        </p:nvSpPr>
        <p:spPr bwMode="auto">
          <a:xfrm>
            <a:off x="152400" y="-1245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6E08FBD9-4595-2BF5-FD06-4D92D45056CF}"/>
              </a:ext>
            </a:extLst>
          </p:cNvPr>
          <p:cNvSpPr>
            <a:spLocks noChangeArrowheads="1"/>
          </p:cNvSpPr>
          <p:nvPr/>
        </p:nvSpPr>
        <p:spPr bwMode="auto">
          <a:xfrm>
            <a:off x="152400" y="-263098"/>
            <a:ext cx="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rgbClr val="000000"/>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dirty="0">
                <a:ln>
                  <a:noFill/>
                </a:ln>
                <a:solidFill>
                  <a:srgbClr val="000000"/>
                </a:solidFill>
                <a:effectLst/>
                <a:latin typeface="inherit"/>
              </a:rPr>
            </a:br>
            <a:endParaRPr kumimoji="0" lang="it-IT" altLang="it-IT" sz="1200" b="0" i="0" u="none" strike="noStrike" cap="none" normalizeH="0" baseline="0" dirty="0">
              <a:ln>
                <a:noFill/>
              </a:ln>
              <a:solidFill>
                <a:srgbClr val="000000"/>
              </a:solidFill>
              <a:effectLst/>
              <a:latin typeface="gg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0" name="CasellaDiTesto 9">
            <a:extLst>
              <a:ext uri="{FF2B5EF4-FFF2-40B4-BE49-F238E27FC236}">
                <a16:creationId xmlns:a16="http://schemas.microsoft.com/office/drawing/2014/main" id="{59E717A6-8991-11B2-06F4-D2E5F132E506}"/>
              </a:ext>
            </a:extLst>
          </p:cNvPr>
          <p:cNvSpPr txBox="1"/>
          <p:nvPr/>
        </p:nvSpPr>
        <p:spPr>
          <a:xfrm>
            <a:off x="2019300" y="4521937"/>
            <a:ext cx="8750300" cy="1200329"/>
          </a:xfrm>
          <a:prstGeom prst="rect">
            <a:avLst/>
          </a:prstGeom>
          <a:noFill/>
        </p:spPr>
        <p:txBody>
          <a:bodyPr wrap="square" rtlCol="0">
            <a:spAutoFit/>
          </a:bodyPr>
          <a:lstStyle/>
          <a:p>
            <a:r>
              <a:rPr lang="it-IT" sz="2400" dirty="0">
                <a:latin typeface="Raleway" pitchFamily="2" charset="0"/>
              </a:rPr>
              <a:t>Anche in questo caso si è deciso di optare per due pc con sistemi operativi differenti in base alle esigenze di ogni reparto all'interno dell'azienda.</a:t>
            </a:r>
          </a:p>
        </p:txBody>
      </p:sp>
      <mc:AlternateContent xmlns:mc="http://schemas.openxmlformats.org/markup-compatibility/2006">
        <mc:Choice xmlns:am3d="http://schemas.microsoft.com/office/drawing/2017/model3d" Requires="am3d">
          <p:graphicFrame>
            <p:nvGraphicFramePr>
              <p:cNvPr id="2" name="Modello 3D 1" descr="Surface Book 2 da 15''">
                <a:extLst>
                  <a:ext uri="{FF2B5EF4-FFF2-40B4-BE49-F238E27FC236}">
                    <a16:creationId xmlns:a16="http://schemas.microsoft.com/office/drawing/2014/main" id="{89313A7A-0542-3AFA-4A5A-D9673A0CABFF}"/>
                  </a:ext>
                </a:extLst>
              </p:cNvPr>
              <p:cNvGraphicFramePr/>
              <p:nvPr>
                <p:extLst>
                  <p:ext uri="{D42A27DB-BD31-4B8C-83A1-F6EECF244321}">
                    <p14:modId xmlns:p14="http://schemas.microsoft.com/office/powerpoint/2010/main" val="231570091"/>
                  </p:ext>
                </p:extLst>
              </p:nvPr>
            </p:nvGraphicFramePr>
            <p:xfrm>
              <a:off x="101601" y="969642"/>
              <a:ext cx="3898836" cy="2727537"/>
            </p:xfrm>
            <a:graphic>
              <a:graphicData uri="http://schemas.microsoft.com/office/drawing/2017/model3d">
                <am3d:model3d r:embed="rId2">
                  <am3d:spPr>
                    <a:xfrm>
                      <a:off x="0" y="0"/>
                      <a:ext cx="3898836" cy="2727537"/>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m3d:postTrans dx="0" dy="0" dz="0"/>
                  </am3d:trans>
                  <am3d:raster rName="Office3DRenderer" rVer="16.0.8326">
                    <am3d:blip r:embed="rId3"/>
                  </am3d:raster>
                  <am3d:objViewport viewportSz="47230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Surface Book 2 da 15''">
                <a:extLst>
                  <a:ext uri="{FF2B5EF4-FFF2-40B4-BE49-F238E27FC236}">
                    <a16:creationId xmlns:a16="http://schemas.microsoft.com/office/drawing/2014/main" id="{89313A7A-0542-3AFA-4A5A-D9673A0CABFF}"/>
                  </a:ext>
                </a:extLst>
              </p:cNvPr>
              <p:cNvPicPr>
                <a:picLocks noGrp="1" noRot="1" noChangeAspect="1" noMove="1" noResize="1" noEditPoints="1" noAdjustHandles="1" noChangeArrowheads="1" noChangeShapeType="1" noCrop="1"/>
              </p:cNvPicPr>
              <p:nvPr/>
            </p:nvPicPr>
            <p:blipFill>
              <a:blip r:embed="rId3"/>
              <a:stretch>
                <a:fillRect/>
              </a:stretch>
            </p:blipFill>
            <p:spPr>
              <a:xfrm>
                <a:off x="101601" y="969642"/>
                <a:ext cx="3898836" cy="272753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Modello 3D 4" descr="Laptop - Menu di Windows">
                <a:extLst>
                  <a:ext uri="{FF2B5EF4-FFF2-40B4-BE49-F238E27FC236}">
                    <a16:creationId xmlns:a16="http://schemas.microsoft.com/office/drawing/2014/main" id="{82C7038D-4268-D2BA-321D-102B1DA19963}"/>
                  </a:ext>
                </a:extLst>
              </p:cNvPr>
              <p:cNvGraphicFramePr>
                <a:graphicFrameLocks noChangeAspect="1"/>
              </p:cNvGraphicFramePr>
              <p:nvPr>
                <p:extLst>
                  <p:ext uri="{D42A27DB-BD31-4B8C-83A1-F6EECF244321}">
                    <p14:modId xmlns:p14="http://schemas.microsoft.com/office/powerpoint/2010/main" val="868517298"/>
                  </p:ext>
                </p:extLst>
              </p:nvPr>
            </p:nvGraphicFramePr>
            <p:xfrm>
              <a:off x="8144183" y="888750"/>
              <a:ext cx="3999733" cy="2889316"/>
            </p:xfrm>
            <a:graphic>
              <a:graphicData uri="http://schemas.microsoft.com/office/drawing/2017/model3d">
                <am3d:model3d r:embed="rId4">
                  <am3d:spPr>
                    <a:xfrm>
                      <a:off x="0" y="0"/>
                      <a:ext cx="3999733" cy="2889316"/>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509577" ay="6024" az="904"/>
                    <am3d:postTrans dx="0" dy="0" dz="0"/>
                  </am3d:trans>
                  <am3d:raster rName="Office3DRenderer" rVer="16.0.8326">
                    <am3d:blip r:embed="rId5"/>
                  </am3d:raster>
                  <am3d:objViewport viewportSz="5047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lo 3D 4" descr="Laptop - Menu di Windows">
                <a:extLst>
                  <a:ext uri="{FF2B5EF4-FFF2-40B4-BE49-F238E27FC236}">
                    <a16:creationId xmlns:a16="http://schemas.microsoft.com/office/drawing/2014/main" id="{82C7038D-4268-D2BA-321D-102B1DA19963}"/>
                  </a:ext>
                </a:extLst>
              </p:cNvPr>
              <p:cNvPicPr>
                <a:picLocks noGrp="1" noRot="1" noChangeAspect="1" noMove="1" noResize="1" noEditPoints="1" noAdjustHandles="1" noChangeArrowheads="1" noChangeShapeType="1" noCrop="1"/>
              </p:cNvPicPr>
              <p:nvPr/>
            </p:nvPicPr>
            <p:blipFill>
              <a:blip r:embed="rId5"/>
              <a:stretch>
                <a:fillRect/>
              </a:stretch>
            </p:blipFill>
            <p:spPr>
              <a:xfrm>
                <a:off x="8144183" y="888750"/>
                <a:ext cx="3999733" cy="2889316"/>
              </a:xfrm>
              <a:prstGeom prst="rect">
                <a:avLst/>
              </a:prstGeom>
            </p:spPr>
          </p:pic>
        </mc:Fallback>
      </mc:AlternateContent>
    </p:spTree>
    <p:extLst>
      <p:ext uri="{BB962C8B-B14F-4D97-AF65-F5344CB8AC3E}">
        <p14:creationId xmlns:p14="http://schemas.microsoft.com/office/powerpoint/2010/main" val="350316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3BE3B-7188-DC7B-2B5B-CD34AE46CFD7}"/>
            </a:ext>
          </a:extLst>
        </p:cNvPr>
        <p:cNvGrpSpPr/>
        <p:nvPr/>
      </p:nvGrpSpPr>
      <p:grpSpPr>
        <a:xfrm>
          <a:off x="0" y="0"/>
          <a:ext cx="0" cy="0"/>
          <a:chOff x="0" y="0"/>
          <a:chExt cx="0" cy="0"/>
        </a:xfrm>
      </p:grpSpPr>
      <p:pic>
        <p:nvPicPr>
          <p:cNvPr id="12" name="Immagine 11" descr="Immagine che contiene edificio, nuvola, cielo, aria aperta&#10;&#10;Descrizione generata automaticamente">
            <a:extLst>
              <a:ext uri="{FF2B5EF4-FFF2-40B4-BE49-F238E27FC236}">
                <a16:creationId xmlns:a16="http://schemas.microsoft.com/office/drawing/2014/main" id="{594CC55D-17A5-BA42-A8E3-2851DC05A02D}"/>
              </a:ext>
            </a:extLst>
          </p:cNvPr>
          <p:cNvPicPr>
            <a:picLocks noChangeAspect="1"/>
          </p:cNvPicPr>
          <p:nvPr/>
        </p:nvPicPr>
        <p:blipFill rotWithShape="1">
          <a:blip r:embed="rId2">
            <a:extLst>
              <a:ext uri="{28A0092B-C50C-407E-A947-70E740481C1C}">
                <a14:useLocalDpi xmlns:a14="http://schemas.microsoft.com/office/drawing/2010/main" val="0"/>
              </a:ext>
            </a:extLst>
          </a:blip>
          <a:srcRect t="11597" b="43399"/>
          <a:stretch/>
        </p:blipFill>
        <p:spPr>
          <a:xfrm>
            <a:off x="-1782235" y="-207169"/>
            <a:ext cx="15756469" cy="8863014"/>
          </a:xfrm>
          <a:prstGeom prst="rect">
            <a:avLst/>
          </a:prstGeom>
        </p:spPr>
      </p:pic>
      <p:sp>
        <p:nvSpPr>
          <p:cNvPr id="3" name="CasellaDiTesto 2">
            <a:extLst>
              <a:ext uri="{FF2B5EF4-FFF2-40B4-BE49-F238E27FC236}">
                <a16:creationId xmlns:a16="http://schemas.microsoft.com/office/drawing/2014/main" id="{2B8F8CD6-FCCF-D6BA-432C-38BED6888064}"/>
              </a:ext>
            </a:extLst>
          </p:cNvPr>
          <p:cNvSpPr txBox="1">
            <a:spLocks noChangeAspect="1"/>
          </p:cNvSpPr>
          <p:nvPr/>
        </p:nvSpPr>
        <p:spPr>
          <a:xfrm>
            <a:off x="-61798200" y="-45491402"/>
            <a:ext cx="145218150" cy="102536244"/>
          </a:xfrm>
          <a:custGeom>
            <a:avLst/>
            <a:gdLst/>
            <a:ahLst/>
            <a:cxnLst/>
            <a:rect l="l" t="t" r="r" b="b"/>
            <a:pathLst>
              <a:path w="12407900" h="7391400">
                <a:moveTo>
                  <a:pt x="10343357" y="3176515"/>
                </a:moveTo>
                <a:lnTo>
                  <a:pt x="10549271" y="3712253"/>
                </a:lnTo>
                <a:lnTo>
                  <a:pt x="10137444" y="3712253"/>
                </a:lnTo>
                <a:close/>
                <a:moveTo>
                  <a:pt x="9996971" y="2472556"/>
                </a:moveTo>
                <a:lnTo>
                  <a:pt x="9067197" y="4599488"/>
                </a:lnTo>
                <a:lnTo>
                  <a:pt x="9796431" y="4599488"/>
                </a:lnTo>
                <a:lnTo>
                  <a:pt x="9938909" y="4228794"/>
                </a:lnTo>
                <a:lnTo>
                  <a:pt x="10747805" y="4228794"/>
                </a:lnTo>
                <a:lnTo>
                  <a:pt x="10890283" y="4599488"/>
                </a:lnTo>
                <a:lnTo>
                  <a:pt x="11631670" y="4599488"/>
                </a:lnTo>
                <a:lnTo>
                  <a:pt x="10701896" y="2472556"/>
                </a:lnTo>
                <a:close/>
                <a:moveTo>
                  <a:pt x="7146358" y="2472556"/>
                </a:moveTo>
                <a:lnTo>
                  <a:pt x="7146358" y="3028597"/>
                </a:lnTo>
                <a:lnTo>
                  <a:pt x="7769245" y="3028597"/>
                </a:lnTo>
                <a:lnTo>
                  <a:pt x="7769245" y="4599488"/>
                </a:lnTo>
                <a:lnTo>
                  <a:pt x="8486324" y="4599488"/>
                </a:lnTo>
                <a:lnTo>
                  <a:pt x="8486324" y="3028597"/>
                </a:lnTo>
                <a:lnTo>
                  <a:pt x="9109212" y="3028597"/>
                </a:lnTo>
                <a:lnTo>
                  <a:pt x="9109212" y="2472556"/>
                </a:lnTo>
                <a:close/>
                <a:moveTo>
                  <a:pt x="5259523" y="2472556"/>
                </a:moveTo>
                <a:lnTo>
                  <a:pt x="5259523" y="4599488"/>
                </a:lnTo>
                <a:lnTo>
                  <a:pt x="7027915" y="4599488"/>
                </a:lnTo>
                <a:lnTo>
                  <a:pt x="7027915" y="4058640"/>
                </a:lnTo>
                <a:lnTo>
                  <a:pt x="5964449" y="4058640"/>
                </a:lnTo>
                <a:lnTo>
                  <a:pt x="5964449" y="3779100"/>
                </a:lnTo>
                <a:lnTo>
                  <a:pt x="6863837" y="3779100"/>
                </a:lnTo>
                <a:lnTo>
                  <a:pt x="6863837" y="3262559"/>
                </a:lnTo>
                <a:lnTo>
                  <a:pt x="5964449" y="3262559"/>
                </a:lnTo>
                <a:lnTo>
                  <a:pt x="5964449" y="3013404"/>
                </a:lnTo>
                <a:lnTo>
                  <a:pt x="6988414" y="3013404"/>
                </a:lnTo>
                <a:lnTo>
                  <a:pt x="6988414" y="2472556"/>
                </a:lnTo>
                <a:close/>
                <a:moveTo>
                  <a:pt x="2821123" y="2472556"/>
                </a:moveTo>
                <a:lnTo>
                  <a:pt x="2821123" y="4599488"/>
                </a:lnTo>
                <a:lnTo>
                  <a:pt x="3538203" y="4599488"/>
                </a:lnTo>
                <a:lnTo>
                  <a:pt x="3538203" y="3815562"/>
                </a:lnTo>
                <a:lnTo>
                  <a:pt x="4200590" y="3815562"/>
                </a:lnTo>
                <a:lnTo>
                  <a:pt x="4200590" y="4599488"/>
                </a:lnTo>
                <a:lnTo>
                  <a:pt x="4917670" y="4599488"/>
                </a:lnTo>
                <a:lnTo>
                  <a:pt x="4917670" y="2472556"/>
                </a:lnTo>
                <a:lnTo>
                  <a:pt x="4200590" y="2472556"/>
                </a:lnTo>
                <a:lnTo>
                  <a:pt x="4200590" y="3226098"/>
                </a:lnTo>
                <a:lnTo>
                  <a:pt x="3538203" y="3226098"/>
                </a:lnTo>
                <a:lnTo>
                  <a:pt x="3538203" y="2472556"/>
                </a:lnTo>
                <a:close/>
                <a:moveTo>
                  <a:pt x="669358" y="2472556"/>
                </a:moveTo>
                <a:lnTo>
                  <a:pt x="669358" y="3028597"/>
                </a:lnTo>
                <a:lnTo>
                  <a:pt x="1292246" y="3028597"/>
                </a:lnTo>
                <a:lnTo>
                  <a:pt x="1292246" y="4599488"/>
                </a:lnTo>
                <a:lnTo>
                  <a:pt x="2009326" y="4599488"/>
                </a:lnTo>
                <a:lnTo>
                  <a:pt x="2009326" y="3028597"/>
                </a:lnTo>
                <a:lnTo>
                  <a:pt x="2632213" y="3028597"/>
                </a:lnTo>
                <a:lnTo>
                  <a:pt x="2632213" y="2472556"/>
                </a:lnTo>
                <a:close/>
                <a:moveTo>
                  <a:pt x="0" y="0"/>
                </a:moveTo>
                <a:lnTo>
                  <a:pt x="12407900" y="0"/>
                </a:lnTo>
                <a:lnTo>
                  <a:pt x="12407900" y="7391400"/>
                </a:lnTo>
                <a:lnTo>
                  <a:pt x="0" y="73914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it-IT" sz="23900" dirty="0">
              <a:latin typeface="Montserrat Black" pitchFamily="2" charset="0"/>
            </a:endParaRPr>
          </a:p>
        </p:txBody>
      </p:sp>
      <p:pic>
        <p:nvPicPr>
          <p:cNvPr id="19" name="Immagine 18">
            <a:extLst>
              <a:ext uri="{FF2B5EF4-FFF2-40B4-BE49-F238E27FC236}">
                <a16:creationId xmlns:a16="http://schemas.microsoft.com/office/drawing/2014/main" id="{38DEDA1C-07C1-EFB1-8A97-6EAA6A5BB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88" y="716502"/>
            <a:ext cx="2795627" cy="838688"/>
          </a:xfrm>
          <a:prstGeom prst="rect">
            <a:avLst/>
          </a:prstGeom>
        </p:spPr>
      </p:pic>
      <p:pic>
        <p:nvPicPr>
          <p:cNvPr id="25" name="Immagine 24" descr="Immagine che contiene cella solare, finestra, griglia&#10;&#10;Descrizione generata automaticamente">
            <a:hlinkClick r:id="rId4" action="ppaction://hlinksldjump"/>
            <a:extLst>
              <a:ext uri="{FF2B5EF4-FFF2-40B4-BE49-F238E27FC236}">
                <a16:creationId xmlns:a16="http://schemas.microsoft.com/office/drawing/2014/main" id="{484C7A6F-4956-7D38-AB48-0679309280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00" y="5125156"/>
            <a:ext cx="10938934" cy="1486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Immagine 28">
            <a:hlinkClick r:id="rId6" action="ppaction://hlinksldjump"/>
            <a:extLst>
              <a:ext uri="{FF2B5EF4-FFF2-40B4-BE49-F238E27FC236}">
                <a16:creationId xmlns:a16="http://schemas.microsoft.com/office/drawing/2014/main" id="{D3CCC10B-16D3-6E51-F066-61B1AB446B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342" y="3948544"/>
            <a:ext cx="10241280" cy="1176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Immagine 30">
            <a:hlinkClick r:id="rId8" action="ppaction://hlinksldjump"/>
            <a:extLst>
              <a:ext uri="{FF2B5EF4-FFF2-40B4-BE49-F238E27FC236}">
                <a16:creationId xmlns:a16="http://schemas.microsoft.com/office/drawing/2014/main" id="{AFD92D14-0304-3AC8-2535-8482378457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3520" y="2983424"/>
            <a:ext cx="9425036" cy="9337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Immagine 32">
            <a:hlinkClick r:id="rId10" action="ppaction://hlinksldjump"/>
            <a:extLst>
              <a:ext uri="{FF2B5EF4-FFF2-40B4-BE49-F238E27FC236}">
                <a16:creationId xmlns:a16="http://schemas.microsoft.com/office/drawing/2014/main" id="{21EC8555-A831-AD46-511F-20D50D0FA3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0300" y="2215798"/>
            <a:ext cx="7754345" cy="736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Immagine 34">
            <a:hlinkClick r:id="rId12" action="ppaction://hlinksldjump"/>
            <a:extLst>
              <a:ext uri="{FF2B5EF4-FFF2-40B4-BE49-F238E27FC236}">
                <a16:creationId xmlns:a16="http://schemas.microsoft.com/office/drawing/2014/main" id="{1DE1637D-7BB8-0CD3-D3E0-8B52999F0B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74516" y="1555190"/>
            <a:ext cx="6745266" cy="629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Immagine 36" descr="Immagine che contiene nuvola, cielo, Edificio commerciale, giornata&#10;&#10;Descrizione generata automaticamente">
            <a:hlinkClick r:id="rId14" action="ppaction://hlinksldjump"/>
            <a:extLst>
              <a:ext uri="{FF2B5EF4-FFF2-40B4-BE49-F238E27FC236}">
                <a16:creationId xmlns:a16="http://schemas.microsoft.com/office/drawing/2014/main" id="{DAD4186C-912B-1EC4-4F00-91C3CC2D5A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11310" y="652815"/>
            <a:ext cx="5476425" cy="871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CasellaDiTesto 37">
            <a:extLst>
              <a:ext uri="{FF2B5EF4-FFF2-40B4-BE49-F238E27FC236}">
                <a16:creationId xmlns:a16="http://schemas.microsoft.com/office/drawing/2014/main" id="{025BD19A-4965-DEC8-36DB-3B2193C5A9C9}"/>
              </a:ext>
            </a:extLst>
          </p:cNvPr>
          <p:cNvSpPr txBox="1"/>
          <p:nvPr/>
        </p:nvSpPr>
        <p:spPr>
          <a:xfrm>
            <a:off x="9597701" y="5621724"/>
            <a:ext cx="1420582" cy="461665"/>
          </a:xfrm>
          <a:prstGeom prst="rect">
            <a:avLst/>
          </a:prstGeom>
          <a:noFill/>
        </p:spPr>
        <p:txBody>
          <a:bodyPr wrap="none" rtlCol="0">
            <a:spAutoFit/>
          </a:bodyPr>
          <a:lstStyle/>
          <a:p>
            <a:r>
              <a:rPr lang="it-IT" sz="2400" dirty="0">
                <a:latin typeface="Raleway" pitchFamily="2" charset="0"/>
              </a:rPr>
              <a:t>1° PIANO</a:t>
            </a:r>
          </a:p>
        </p:txBody>
      </p:sp>
      <p:sp>
        <p:nvSpPr>
          <p:cNvPr id="39" name="CasellaDiTesto 38">
            <a:extLst>
              <a:ext uri="{FF2B5EF4-FFF2-40B4-BE49-F238E27FC236}">
                <a16:creationId xmlns:a16="http://schemas.microsoft.com/office/drawing/2014/main" id="{D37B22C4-9316-9C11-9B36-94F07C30ED93}"/>
              </a:ext>
            </a:extLst>
          </p:cNvPr>
          <p:cNvSpPr txBox="1"/>
          <p:nvPr/>
        </p:nvSpPr>
        <p:spPr>
          <a:xfrm>
            <a:off x="9361439" y="4324221"/>
            <a:ext cx="1449436" cy="461665"/>
          </a:xfrm>
          <a:prstGeom prst="rect">
            <a:avLst/>
          </a:prstGeom>
          <a:noFill/>
        </p:spPr>
        <p:txBody>
          <a:bodyPr wrap="none" rtlCol="0">
            <a:spAutoFit/>
          </a:bodyPr>
          <a:lstStyle/>
          <a:p>
            <a:r>
              <a:rPr lang="it-IT" sz="2400" dirty="0">
                <a:latin typeface="Raleway" pitchFamily="2" charset="0"/>
              </a:rPr>
              <a:t>2° PIANO</a:t>
            </a:r>
          </a:p>
        </p:txBody>
      </p:sp>
      <p:sp>
        <p:nvSpPr>
          <p:cNvPr id="40" name="CasellaDiTesto 39">
            <a:extLst>
              <a:ext uri="{FF2B5EF4-FFF2-40B4-BE49-F238E27FC236}">
                <a16:creationId xmlns:a16="http://schemas.microsoft.com/office/drawing/2014/main" id="{7AD65D05-653F-F568-1B97-B40EEC36C7D2}"/>
              </a:ext>
            </a:extLst>
          </p:cNvPr>
          <p:cNvSpPr txBox="1"/>
          <p:nvPr/>
        </p:nvSpPr>
        <p:spPr>
          <a:xfrm>
            <a:off x="8792660" y="3205454"/>
            <a:ext cx="1454244" cy="461665"/>
          </a:xfrm>
          <a:prstGeom prst="rect">
            <a:avLst/>
          </a:prstGeom>
          <a:noFill/>
        </p:spPr>
        <p:txBody>
          <a:bodyPr wrap="none" rtlCol="0">
            <a:spAutoFit/>
          </a:bodyPr>
          <a:lstStyle/>
          <a:p>
            <a:r>
              <a:rPr lang="it-IT" sz="2400" dirty="0">
                <a:latin typeface="Raleway" pitchFamily="2" charset="0"/>
              </a:rPr>
              <a:t>3° PIANO</a:t>
            </a:r>
          </a:p>
        </p:txBody>
      </p:sp>
      <p:sp>
        <p:nvSpPr>
          <p:cNvPr id="41" name="CasellaDiTesto 40">
            <a:extLst>
              <a:ext uri="{FF2B5EF4-FFF2-40B4-BE49-F238E27FC236}">
                <a16:creationId xmlns:a16="http://schemas.microsoft.com/office/drawing/2014/main" id="{6BE8C945-9735-164D-E83F-D483035AE289}"/>
              </a:ext>
            </a:extLst>
          </p:cNvPr>
          <p:cNvSpPr txBox="1"/>
          <p:nvPr/>
        </p:nvSpPr>
        <p:spPr>
          <a:xfrm>
            <a:off x="8541524" y="2353116"/>
            <a:ext cx="1457450" cy="461665"/>
          </a:xfrm>
          <a:prstGeom prst="rect">
            <a:avLst/>
          </a:prstGeom>
          <a:noFill/>
        </p:spPr>
        <p:txBody>
          <a:bodyPr wrap="none" rtlCol="0">
            <a:spAutoFit/>
          </a:bodyPr>
          <a:lstStyle/>
          <a:p>
            <a:r>
              <a:rPr lang="it-IT" sz="2400" dirty="0">
                <a:latin typeface="Raleway" pitchFamily="2" charset="0"/>
              </a:rPr>
              <a:t>4° PIANO</a:t>
            </a:r>
          </a:p>
        </p:txBody>
      </p:sp>
      <p:sp>
        <p:nvSpPr>
          <p:cNvPr id="42" name="CasellaDiTesto 41">
            <a:extLst>
              <a:ext uri="{FF2B5EF4-FFF2-40B4-BE49-F238E27FC236}">
                <a16:creationId xmlns:a16="http://schemas.microsoft.com/office/drawing/2014/main" id="{392D8E0A-8B8E-F56A-8B09-9A2C60B3B96E}"/>
              </a:ext>
            </a:extLst>
          </p:cNvPr>
          <p:cNvSpPr txBox="1"/>
          <p:nvPr/>
        </p:nvSpPr>
        <p:spPr>
          <a:xfrm>
            <a:off x="8140251" y="1638999"/>
            <a:ext cx="1457450" cy="461665"/>
          </a:xfrm>
          <a:prstGeom prst="rect">
            <a:avLst/>
          </a:prstGeom>
          <a:noFill/>
        </p:spPr>
        <p:txBody>
          <a:bodyPr wrap="none" rtlCol="0">
            <a:spAutoFit/>
          </a:bodyPr>
          <a:lstStyle/>
          <a:p>
            <a:r>
              <a:rPr lang="it-IT" sz="2400" dirty="0">
                <a:latin typeface="Raleway" pitchFamily="2" charset="0"/>
              </a:rPr>
              <a:t>5° PIANO</a:t>
            </a:r>
          </a:p>
        </p:txBody>
      </p:sp>
      <p:sp>
        <p:nvSpPr>
          <p:cNvPr id="43" name="CasellaDiTesto 42">
            <a:extLst>
              <a:ext uri="{FF2B5EF4-FFF2-40B4-BE49-F238E27FC236}">
                <a16:creationId xmlns:a16="http://schemas.microsoft.com/office/drawing/2014/main" id="{6AFD8933-D445-69D3-5FFC-4E0DFF4940D8}"/>
              </a:ext>
            </a:extLst>
          </p:cNvPr>
          <p:cNvSpPr txBox="1"/>
          <p:nvPr/>
        </p:nvSpPr>
        <p:spPr>
          <a:xfrm>
            <a:off x="7317576" y="862692"/>
            <a:ext cx="1475084" cy="461665"/>
          </a:xfrm>
          <a:prstGeom prst="rect">
            <a:avLst/>
          </a:prstGeom>
          <a:noFill/>
        </p:spPr>
        <p:txBody>
          <a:bodyPr wrap="none" rtlCol="0">
            <a:spAutoFit/>
          </a:bodyPr>
          <a:lstStyle/>
          <a:p>
            <a:r>
              <a:rPr lang="it-IT" sz="2400" dirty="0">
                <a:latin typeface="Raleway" pitchFamily="2" charset="0"/>
              </a:rPr>
              <a:t>6° PIANO</a:t>
            </a:r>
          </a:p>
        </p:txBody>
      </p:sp>
      <p:pic>
        <p:nvPicPr>
          <p:cNvPr id="44" name="Immagine 43">
            <a:hlinkClick r:id="rId16" action="ppaction://hlinksldjump"/>
            <a:extLst>
              <a:ext uri="{FF2B5EF4-FFF2-40B4-BE49-F238E27FC236}">
                <a16:creationId xmlns:a16="http://schemas.microsoft.com/office/drawing/2014/main" id="{F4FFC758-1229-F409-27D3-42A63A4A6896}"/>
              </a:ext>
            </a:extLst>
          </p:cNvPr>
          <p:cNvPicPr>
            <a:picLocks noChangeAspect="1"/>
          </p:cNvPicPr>
          <p:nvPr/>
        </p:nvPicPr>
        <p:blipFill>
          <a:blip r:embed="rId17"/>
          <a:stretch>
            <a:fillRect/>
          </a:stretch>
        </p:blipFill>
        <p:spPr>
          <a:xfrm>
            <a:off x="11199794" y="0"/>
            <a:ext cx="994326" cy="994326"/>
          </a:xfrm>
          <a:prstGeom prst="rect">
            <a:avLst/>
          </a:prstGeom>
          <a:effectLst>
            <a:softEdge rad="190500"/>
          </a:effectLst>
        </p:spPr>
      </p:pic>
    </p:spTree>
    <p:extLst>
      <p:ext uri="{BB962C8B-B14F-4D97-AF65-F5344CB8AC3E}">
        <p14:creationId xmlns:p14="http://schemas.microsoft.com/office/powerpoint/2010/main" val="1250413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a:extLst>
            <a:ext uri="{FF2B5EF4-FFF2-40B4-BE49-F238E27FC236}">
              <a16:creationId xmlns:a16="http://schemas.microsoft.com/office/drawing/2014/main" id="{35EF8BD0-2DAD-E933-C0F1-A68E31C1E410}"/>
            </a:ext>
          </a:extLst>
        </p:cNvPr>
        <p:cNvGrpSpPr/>
        <p:nvPr/>
      </p:nvGrpSpPr>
      <p:grpSpPr>
        <a:xfrm>
          <a:off x="0" y="0"/>
          <a:ext cx="0" cy="0"/>
          <a:chOff x="0" y="0"/>
          <a:chExt cx="0" cy="0"/>
        </a:xfrm>
      </p:grpSpPr>
      <p:pic>
        <p:nvPicPr>
          <p:cNvPr id="7" name="Immagine 6">
            <a:hlinkClick r:id="rId3" action="ppaction://hlinksldjump"/>
            <a:extLst>
              <a:ext uri="{FF2B5EF4-FFF2-40B4-BE49-F238E27FC236}">
                <a16:creationId xmlns:a16="http://schemas.microsoft.com/office/drawing/2014/main" id="{599973C3-0084-DA0C-5F8D-9621C5B3D8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49844" y="5540022"/>
            <a:ext cx="989872" cy="989872"/>
          </a:xfrm>
          <a:prstGeom prst="rect">
            <a:avLst/>
          </a:prstGeom>
        </p:spPr>
      </p:pic>
      <p:sp>
        <p:nvSpPr>
          <p:cNvPr id="12" name="Rectangle 6">
            <a:extLst>
              <a:ext uri="{FF2B5EF4-FFF2-40B4-BE49-F238E27FC236}">
                <a16:creationId xmlns:a16="http://schemas.microsoft.com/office/drawing/2014/main" id="{1820C4C0-1BE2-6FD1-A067-48D4DFB0615A}"/>
              </a:ext>
            </a:extLst>
          </p:cNvPr>
          <p:cNvSpPr>
            <a:spLocks noChangeArrowheads="1"/>
          </p:cNvSpPr>
          <p:nvPr/>
        </p:nvSpPr>
        <p:spPr bwMode="auto">
          <a:xfrm>
            <a:off x="152400" y="-78432"/>
            <a:ext cx="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 name="Rectangle 8">
            <a:extLst>
              <a:ext uri="{FF2B5EF4-FFF2-40B4-BE49-F238E27FC236}">
                <a16:creationId xmlns:a16="http://schemas.microsoft.com/office/drawing/2014/main" id="{B2F4A05E-DE64-1B71-980B-29C292C27ED8}"/>
              </a:ext>
            </a:extLst>
          </p:cNvPr>
          <p:cNvSpPr>
            <a:spLocks noChangeArrowheads="1"/>
          </p:cNvSpPr>
          <p:nvPr/>
        </p:nvSpPr>
        <p:spPr bwMode="auto">
          <a:xfrm>
            <a:off x="152400" y="152400"/>
            <a:ext cx="1866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a:ln>
                  <a:noFill/>
                </a:ln>
                <a:solidFill>
                  <a:schemeClr val="tx1"/>
                </a:solidFill>
                <a:effectLst/>
                <a:latin typeface="gg sans"/>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E691BCC1-D2C1-D8F0-8895-0D2D8BFC83D9}"/>
              </a:ext>
            </a:extLst>
          </p:cNvPr>
          <p:cNvSpPr txBox="1"/>
          <p:nvPr/>
        </p:nvSpPr>
        <p:spPr>
          <a:xfrm>
            <a:off x="3487298" y="152400"/>
            <a:ext cx="5217403" cy="1569660"/>
          </a:xfrm>
          <a:prstGeom prst="rect">
            <a:avLst/>
          </a:prstGeom>
          <a:noFill/>
        </p:spPr>
        <p:txBody>
          <a:bodyPr wrap="square" rtlCol="0">
            <a:spAutoFit/>
          </a:bodyPr>
          <a:lstStyle/>
          <a:p>
            <a:r>
              <a:rPr lang="it-IT" sz="9600" dirty="0">
                <a:solidFill>
                  <a:srgbClr val="D49590"/>
                </a:solidFill>
                <a:latin typeface="Raleway" pitchFamily="2" charset="0"/>
              </a:rPr>
              <a:t>LAPTOP</a:t>
            </a:r>
          </a:p>
        </p:txBody>
      </p:sp>
      <p:sp>
        <p:nvSpPr>
          <p:cNvPr id="8" name="Rectangle 1">
            <a:extLst>
              <a:ext uri="{FF2B5EF4-FFF2-40B4-BE49-F238E27FC236}">
                <a16:creationId xmlns:a16="http://schemas.microsoft.com/office/drawing/2014/main" id="{3B85F5C0-AA45-B9CD-8CC7-6B7A96DB54A3}"/>
              </a:ext>
            </a:extLst>
          </p:cNvPr>
          <p:cNvSpPr>
            <a:spLocks noChangeArrowheads="1"/>
          </p:cNvSpPr>
          <p:nvPr/>
        </p:nvSpPr>
        <p:spPr bwMode="auto">
          <a:xfrm>
            <a:off x="152400" y="-1245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5ACD3A9B-ABA2-E770-60C5-16549093C2BE}"/>
              </a:ext>
            </a:extLst>
          </p:cNvPr>
          <p:cNvSpPr>
            <a:spLocks noChangeArrowheads="1"/>
          </p:cNvSpPr>
          <p:nvPr/>
        </p:nvSpPr>
        <p:spPr bwMode="auto">
          <a:xfrm>
            <a:off x="152400" y="-263098"/>
            <a:ext cx="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rgbClr val="000000"/>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dirty="0">
                <a:ln>
                  <a:noFill/>
                </a:ln>
                <a:solidFill>
                  <a:srgbClr val="000000"/>
                </a:solidFill>
                <a:effectLst/>
                <a:latin typeface="inherit"/>
              </a:rPr>
            </a:br>
            <a:endParaRPr kumimoji="0" lang="it-IT" altLang="it-IT" sz="1200" b="0" i="0" u="none" strike="noStrike" cap="none" normalizeH="0" baseline="0" dirty="0">
              <a:ln>
                <a:noFill/>
              </a:ln>
              <a:solidFill>
                <a:srgbClr val="000000"/>
              </a:solidFill>
              <a:effectLst/>
              <a:latin typeface="gg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2" name="Modello 3D 1" descr="Surface Book 2 da 15''">
                <a:extLst>
                  <a:ext uri="{FF2B5EF4-FFF2-40B4-BE49-F238E27FC236}">
                    <a16:creationId xmlns:a16="http://schemas.microsoft.com/office/drawing/2014/main" id="{DFEE036B-96FE-70CB-57AC-139BB7CE33C6}"/>
                  </a:ext>
                </a:extLst>
              </p:cNvPr>
              <p:cNvGraphicFramePr>
                <a:graphicFrameLocks noChangeAspect="1"/>
              </p:cNvGraphicFramePr>
              <p:nvPr>
                <p:extLst>
                  <p:ext uri="{D42A27DB-BD31-4B8C-83A1-F6EECF244321}">
                    <p14:modId xmlns:p14="http://schemas.microsoft.com/office/powerpoint/2010/main" val="336860689"/>
                  </p:ext>
                </p:extLst>
              </p:nvPr>
            </p:nvGraphicFramePr>
            <p:xfrm>
              <a:off x="338740" y="-201032"/>
              <a:ext cx="4717461" cy="4973876"/>
            </p:xfrm>
            <a:graphic>
              <a:graphicData uri="http://schemas.microsoft.com/office/drawing/2017/model3d">
                <am3d:model3d r:embed="rId5">
                  <am3d:spPr>
                    <a:xfrm>
                      <a:off x="0" y="0"/>
                      <a:ext cx="4717461" cy="4973876"/>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x="1353044" ay="2176455" az="828191"/>
                    <am3d:postTrans dx="0" dy="0" dz="0"/>
                  </am3d:trans>
                  <am3d:raster rName="Office3DRenderer" rVer="16.0.8326">
                    <am3d:blip r:embed="rId6"/>
                  </am3d:raster>
                  <am3d:objViewport viewportSz="55371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Surface Book 2 da 15''">
                <a:extLst>
                  <a:ext uri="{FF2B5EF4-FFF2-40B4-BE49-F238E27FC236}">
                    <a16:creationId xmlns:a16="http://schemas.microsoft.com/office/drawing/2014/main" id="{DFEE036B-96FE-70CB-57AC-139BB7CE33C6}"/>
                  </a:ext>
                </a:extLst>
              </p:cNvPr>
              <p:cNvPicPr>
                <a:picLocks noGrp="1" noRot="1" noChangeAspect="1" noMove="1" noResize="1" noEditPoints="1" noAdjustHandles="1" noChangeArrowheads="1" noChangeShapeType="1" noCrop="1"/>
              </p:cNvPicPr>
              <p:nvPr/>
            </p:nvPicPr>
            <p:blipFill>
              <a:blip r:embed="rId6"/>
              <a:stretch>
                <a:fillRect/>
              </a:stretch>
            </p:blipFill>
            <p:spPr>
              <a:xfrm>
                <a:off x="338740" y="-201032"/>
                <a:ext cx="4717461" cy="49738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Modello 3D 4" descr="Laptop - Menu di Windows">
                <a:extLst>
                  <a:ext uri="{FF2B5EF4-FFF2-40B4-BE49-F238E27FC236}">
                    <a16:creationId xmlns:a16="http://schemas.microsoft.com/office/drawing/2014/main" id="{0205DD75-9EFF-92DB-6CB5-22D891AA8D93}"/>
                  </a:ext>
                </a:extLst>
              </p:cNvPr>
              <p:cNvGraphicFramePr>
                <a:graphicFrameLocks noChangeAspect="1"/>
              </p:cNvGraphicFramePr>
              <p:nvPr>
                <p:extLst>
                  <p:ext uri="{D42A27DB-BD31-4B8C-83A1-F6EECF244321}">
                    <p14:modId xmlns:p14="http://schemas.microsoft.com/office/powerpoint/2010/main" val="2985828230"/>
                  </p:ext>
                </p:extLst>
              </p:nvPr>
            </p:nvGraphicFramePr>
            <p:xfrm>
              <a:off x="7015322" y="-345237"/>
              <a:ext cx="4927005" cy="5060166"/>
            </p:xfrm>
            <a:graphic>
              <a:graphicData uri="http://schemas.microsoft.com/office/drawing/2017/model3d">
                <am3d:model3d r:embed="rId7">
                  <am3d:spPr>
                    <a:xfrm>
                      <a:off x="0" y="0"/>
                      <a:ext cx="4927005" cy="5060166"/>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528910" ay="-1850144" az="-823656"/>
                    <am3d:postTrans dx="0" dy="0" dz="0"/>
                  </am3d:trans>
                  <am3d:raster rName="Office3DRenderer" rVer="16.0.8326">
                    <am3d:blip r:embed="rId8"/>
                  </am3d:raster>
                  <am3d:objViewport viewportSz="58591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lo 3D 4" descr="Laptop - Menu di Windows">
                <a:extLst>
                  <a:ext uri="{FF2B5EF4-FFF2-40B4-BE49-F238E27FC236}">
                    <a16:creationId xmlns:a16="http://schemas.microsoft.com/office/drawing/2014/main" id="{0205DD75-9EFF-92DB-6CB5-22D891AA8D93}"/>
                  </a:ext>
                </a:extLst>
              </p:cNvPr>
              <p:cNvPicPr>
                <a:picLocks noGrp="1" noRot="1" noChangeAspect="1" noMove="1" noResize="1" noEditPoints="1" noAdjustHandles="1" noChangeArrowheads="1" noChangeShapeType="1" noCrop="1"/>
              </p:cNvPicPr>
              <p:nvPr/>
            </p:nvPicPr>
            <p:blipFill>
              <a:blip r:embed="rId8"/>
              <a:stretch>
                <a:fillRect/>
              </a:stretch>
            </p:blipFill>
            <p:spPr>
              <a:xfrm>
                <a:off x="7015322" y="-345237"/>
                <a:ext cx="4927005" cy="5060166"/>
              </a:xfrm>
              <a:prstGeom prst="rect">
                <a:avLst/>
              </a:prstGeom>
            </p:spPr>
          </p:pic>
        </mc:Fallback>
      </mc:AlternateContent>
      <p:sp>
        <p:nvSpPr>
          <p:cNvPr id="3" name="CasellaDiTesto 2">
            <a:extLst>
              <a:ext uri="{FF2B5EF4-FFF2-40B4-BE49-F238E27FC236}">
                <a16:creationId xmlns:a16="http://schemas.microsoft.com/office/drawing/2014/main" id="{F425EE39-7F18-31E0-FE2C-026D9C9C61C5}"/>
              </a:ext>
            </a:extLst>
          </p:cNvPr>
          <p:cNvSpPr txBox="1"/>
          <p:nvPr/>
        </p:nvSpPr>
        <p:spPr>
          <a:xfrm>
            <a:off x="452284" y="4821351"/>
            <a:ext cx="5217403" cy="830997"/>
          </a:xfrm>
          <a:prstGeom prst="rect">
            <a:avLst/>
          </a:prstGeom>
          <a:noFill/>
        </p:spPr>
        <p:txBody>
          <a:bodyPr wrap="square" rtlCol="0">
            <a:spAutoFit/>
          </a:bodyPr>
          <a:lstStyle/>
          <a:p>
            <a:r>
              <a:rPr lang="en-US" sz="2400" dirty="0">
                <a:latin typeface="Raleway" pitchFamily="2" charset="0"/>
              </a:rPr>
              <a:t>APPLE MacBook Air (2024) - 13.6 inch - Apple M3</a:t>
            </a:r>
            <a:endParaRPr lang="it-IT" sz="2400" dirty="0">
              <a:latin typeface="Raleway" pitchFamily="2" charset="0"/>
            </a:endParaRPr>
          </a:p>
        </p:txBody>
      </p:sp>
      <p:sp>
        <p:nvSpPr>
          <p:cNvPr id="4" name="CasellaDiTesto 3">
            <a:extLst>
              <a:ext uri="{FF2B5EF4-FFF2-40B4-BE49-F238E27FC236}">
                <a16:creationId xmlns:a16="http://schemas.microsoft.com/office/drawing/2014/main" id="{13C2BF33-2A4A-489B-2EE5-1478A6F18DF7}"/>
              </a:ext>
            </a:extLst>
          </p:cNvPr>
          <p:cNvSpPr txBox="1"/>
          <p:nvPr/>
        </p:nvSpPr>
        <p:spPr>
          <a:xfrm>
            <a:off x="6845300" y="4821351"/>
            <a:ext cx="4724370" cy="461665"/>
          </a:xfrm>
          <a:prstGeom prst="rect">
            <a:avLst/>
          </a:prstGeom>
          <a:noFill/>
        </p:spPr>
        <p:txBody>
          <a:bodyPr wrap="none" rtlCol="0">
            <a:spAutoFit/>
          </a:bodyPr>
          <a:lstStyle/>
          <a:p>
            <a:r>
              <a:rPr lang="pt-BR" sz="2400" dirty="0">
                <a:latin typeface="Raleway" pitchFamily="2" charset="0"/>
              </a:rPr>
              <a:t>LENOVO IdeaPad Slim 5 14IAH8</a:t>
            </a:r>
            <a:endParaRPr lang="it-IT" sz="2400" dirty="0">
              <a:latin typeface="Raleway" pitchFamily="2" charset="0"/>
            </a:endParaRPr>
          </a:p>
        </p:txBody>
      </p:sp>
    </p:spTree>
    <p:extLst>
      <p:ext uri="{BB962C8B-B14F-4D97-AF65-F5344CB8AC3E}">
        <p14:creationId xmlns:p14="http://schemas.microsoft.com/office/powerpoint/2010/main" val="117666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49590"/>
        </a:solidFill>
        <a:effectLst/>
      </p:bgPr>
    </p:bg>
    <p:spTree>
      <p:nvGrpSpPr>
        <p:cNvPr id="1" name="">
          <a:extLst>
            <a:ext uri="{FF2B5EF4-FFF2-40B4-BE49-F238E27FC236}">
              <a16:creationId xmlns:a16="http://schemas.microsoft.com/office/drawing/2014/main" id="{1F853F5B-F81D-04E4-CCB9-7FD4C1069642}"/>
            </a:ext>
          </a:extLst>
        </p:cNvPr>
        <p:cNvGrpSpPr/>
        <p:nvPr/>
      </p:nvGrpSpPr>
      <p:grpSpPr>
        <a:xfrm>
          <a:off x="0" y="0"/>
          <a:ext cx="0" cy="0"/>
          <a:chOff x="0" y="0"/>
          <a:chExt cx="0" cy="0"/>
        </a:xfrm>
      </p:grpSpPr>
      <p:pic>
        <p:nvPicPr>
          <p:cNvPr id="21" name="FPintro (1)">
            <a:hlinkClick r:id="" action="ppaction://media"/>
            <a:extLst>
              <a:ext uri="{FF2B5EF4-FFF2-40B4-BE49-F238E27FC236}">
                <a16:creationId xmlns:a16="http://schemas.microsoft.com/office/drawing/2014/main" id="{D6D2E905-4EDF-D9AF-DF4C-18614A41E59F}"/>
              </a:ext>
            </a:extLst>
          </p:cNvPr>
          <p:cNvPicPr>
            <a:picLocks noGrp="1" noRot="1" noChangeAspect="1" noMove="1" noResize="1" noEditPoints="1" noAdjustHandles="1" noChangeArrowheads="1" noChangeShapeType="1" noCrop="1"/>
          </p:cNvPicPr>
          <p:nvPr>
            <a:videoFile r:link="rId2"/>
            <p:extLst>
              <p:ext uri="{DAA4B4D4-6D71-4841-9C94-3DE7FCFB9230}">
                <p14:media xmlns:p14="http://schemas.microsoft.com/office/powerpoint/2010/main" r:embed="rId1"/>
              </p:ext>
            </p:extLst>
          </p:nvPr>
        </p:nvPicPr>
        <p:blipFill>
          <a:blip r:embed="rId5"/>
          <a:stretch>
            <a:fillRect/>
          </a:stretch>
        </p:blipFill>
        <p:spPr>
          <a:xfrm>
            <a:off x="1184003" y="1284153"/>
            <a:ext cx="9909062" cy="5573847"/>
          </a:xfrm>
          <a:prstGeom prst="rect">
            <a:avLst/>
          </a:prstGeom>
        </p:spPr>
      </p:pic>
      <p:sp>
        <p:nvSpPr>
          <p:cNvPr id="4" name="CasellaDiTesto 3">
            <a:extLst>
              <a:ext uri="{FF2B5EF4-FFF2-40B4-BE49-F238E27FC236}">
                <a16:creationId xmlns:a16="http://schemas.microsoft.com/office/drawing/2014/main" id="{4C1D2450-AD16-BDAD-0DA6-1486381849BB}"/>
              </a:ext>
            </a:extLst>
          </p:cNvPr>
          <p:cNvSpPr txBox="1"/>
          <p:nvPr/>
        </p:nvSpPr>
        <p:spPr>
          <a:xfrm>
            <a:off x="1184003" y="76655"/>
            <a:ext cx="9909062" cy="1200329"/>
          </a:xfrm>
          <a:prstGeom prst="rect">
            <a:avLst/>
          </a:prstGeom>
          <a:noFill/>
        </p:spPr>
        <p:txBody>
          <a:bodyPr wrap="square" rtlCol="0">
            <a:spAutoFit/>
          </a:bodyPr>
          <a:lstStyle/>
          <a:p>
            <a:r>
              <a:rPr lang="it-IT" sz="3600" dirty="0">
                <a:latin typeface="Raleway" pitchFamily="2" charset="0"/>
              </a:rPr>
              <a:t>Un ringraziamento speciale a tutte le persone che hanno partecipato a questo progetto</a:t>
            </a:r>
          </a:p>
        </p:txBody>
      </p:sp>
      <p:sp>
        <p:nvSpPr>
          <p:cNvPr id="2" name="CasellaDiTesto 1">
            <a:extLst>
              <a:ext uri="{FF2B5EF4-FFF2-40B4-BE49-F238E27FC236}">
                <a16:creationId xmlns:a16="http://schemas.microsoft.com/office/drawing/2014/main" id="{BF364A2A-FB5F-443B-367A-1775BE5E6AB6}"/>
              </a:ext>
            </a:extLst>
          </p:cNvPr>
          <p:cNvSpPr txBox="1"/>
          <p:nvPr/>
        </p:nvSpPr>
        <p:spPr>
          <a:xfrm>
            <a:off x="1580110" y="1459323"/>
            <a:ext cx="1894333" cy="1077218"/>
          </a:xfrm>
          <a:prstGeom prst="rect">
            <a:avLst/>
          </a:prstGeom>
          <a:noFill/>
        </p:spPr>
        <p:txBody>
          <a:bodyPr wrap="square" rtlCol="0">
            <a:spAutoFit/>
          </a:bodyPr>
          <a:lstStyle/>
          <a:p>
            <a:r>
              <a:rPr lang="it-IT" sz="3200" dirty="0">
                <a:latin typeface="Raleway" pitchFamily="2" charset="0"/>
              </a:rPr>
              <a:t>ALEX DORZ</a:t>
            </a:r>
          </a:p>
        </p:txBody>
      </p:sp>
      <p:sp>
        <p:nvSpPr>
          <p:cNvPr id="5" name="CasellaDiTesto 4">
            <a:extLst>
              <a:ext uri="{FF2B5EF4-FFF2-40B4-BE49-F238E27FC236}">
                <a16:creationId xmlns:a16="http://schemas.microsoft.com/office/drawing/2014/main" id="{8F8503EB-9A47-4A5A-CFB0-1D5969AB7A73}"/>
              </a:ext>
            </a:extLst>
          </p:cNvPr>
          <p:cNvSpPr txBox="1"/>
          <p:nvPr/>
        </p:nvSpPr>
        <p:spPr>
          <a:xfrm>
            <a:off x="1580110" y="2794539"/>
            <a:ext cx="3233928" cy="1077218"/>
          </a:xfrm>
          <a:prstGeom prst="rect">
            <a:avLst/>
          </a:prstGeom>
          <a:noFill/>
        </p:spPr>
        <p:txBody>
          <a:bodyPr wrap="square">
            <a:spAutoFit/>
          </a:bodyPr>
          <a:lstStyle/>
          <a:p>
            <a:r>
              <a:rPr lang="it-IT" sz="3200" dirty="0">
                <a:latin typeface="Raleway" pitchFamily="2" charset="0"/>
              </a:rPr>
              <a:t>ALESSANDRO MARTUCCI</a:t>
            </a:r>
          </a:p>
        </p:txBody>
      </p:sp>
      <p:sp>
        <p:nvSpPr>
          <p:cNvPr id="7" name="CasellaDiTesto 6">
            <a:extLst>
              <a:ext uri="{FF2B5EF4-FFF2-40B4-BE49-F238E27FC236}">
                <a16:creationId xmlns:a16="http://schemas.microsoft.com/office/drawing/2014/main" id="{B4D46EA7-D4C6-1C3E-4634-9F3E1A89E4A1}"/>
              </a:ext>
            </a:extLst>
          </p:cNvPr>
          <p:cNvSpPr txBox="1"/>
          <p:nvPr/>
        </p:nvSpPr>
        <p:spPr>
          <a:xfrm>
            <a:off x="5109575" y="1459323"/>
            <a:ext cx="2057917" cy="1077218"/>
          </a:xfrm>
          <a:prstGeom prst="rect">
            <a:avLst/>
          </a:prstGeom>
          <a:noFill/>
        </p:spPr>
        <p:txBody>
          <a:bodyPr wrap="square">
            <a:spAutoFit/>
          </a:bodyPr>
          <a:lstStyle/>
          <a:p>
            <a:r>
              <a:rPr lang="it-IT" sz="3200" dirty="0">
                <a:latin typeface="Raleway" pitchFamily="2" charset="0"/>
              </a:rPr>
              <a:t>MICHELE ORASI</a:t>
            </a:r>
          </a:p>
        </p:txBody>
      </p:sp>
      <p:sp>
        <p:nvSpPr>
          <p:cNvPr id="9" name="CasellaDiTesto 8">
            <a:extLst>
              <a:ext uri="{FF2B5EF4-FFF2-40B4-BE49-F238E27FC236}">
                <a16:creationId xmlns:a16="http://schemas.microsoft.com/office/drawing/2014/main" id="{808AF61A-BA5B-0AE4-09C8-CC75A9C2012D}"/>
              </a:ext>
            </a:extLst>
          </p:cNvPr>
          <p:cNvSpPr txBox="1"/>
          <p:nvPr/>
        </p:nvSpPr>
        <p:spPr>
          <a:xfrm>
            <a:off x="1580110" y="3967609"/>
            <a:ext cx="2218944" cy="1077218"/>
          </a:xfrm>
          <a:prstGeom prst="rect">
            <a:avLst/>
          </a:prstGeom>
          <a:noFill/>
        </p:spPr>
        <p:txBody>
          <a:bodyPr wrap="square">
            <a:spAutoFit/>
          </a:bodyPr>
          <a:lstStyle/>
          <a:p>
            <a:r>
              <a:rPr lang="it-IT" sz="3200" dirty="0">
                <a:latin typeface="Raleway" pitchFamily="2" charset="0"/>
              </a:rPr>
              <a:t>NOEL PETRALIA</a:t>
            </a:r>
          </a:p>
        </p:txBody>
      </p:sp>
      <p:sp>
        <p:nvSpPr>
          <p:cNvPr id="11" name="CasellaDiTesto 10">
            <a:extLst>
              <a:ext uri="{FF2B5EF4-FFF2-40B4-BE49-F238E27FC236}">
                <a16:creationId xmlns:a16="http://schemas.microsoft.com/office/drawing/2014/main" id="{8525F5A4-92C6-DF34-28A3-EFFA9C09952B}"/>
              </a:ext>
            </a:extLst>
          </p:cNvPr>
          <p:cNvSpPr txBox="1"/>
          <p:nvPr/>
        </p:nvSpPr>
        <p:spPr>
          <a:xfrm>
            <a:off x="5106289" y="3967609"/>
            <a:ext cx="2326385" cy="1077218"/>
          </a:xfrm>
          <a:prstGeom prst="rect">
            <a:avLst/>
          </a:prstGeom>
          <a:noFill/>
        </p:spPr>
        <p:txBody>
          <a:bodyPr wrap="square">
            <a:spAutoFit/>
          </a:bodyPr>
          <a:lstStyle/>
          <a:p>
            <a:r>
              <a:rPr lang="it-IT" sz="3200" dirty="0">
                <a:latin typeface="Raleway" pitchFamily="2" charset="0"/>
              </a:rPr>
              <a:t>MATTEO MAGLIONE</a:t>
            </a:r>
          </a:p>
        </p:txBody>
      </p:sp>
      <p:sp>
        <p:nvSpPr>
          <p:cNvPr id="13" name="CasellaDiTesto 12">
            <a:extLst>
              <a:ext uri="{FF2B5EF4-FFF2-40B4-BE49-F238E27FC236}">
                <a16:creationId xmlns:a16="http://schemas.microsoft.com/office/drawing/2014/main" id="{0F68ACBD-38D5-2368-BC30-DD1383C95E90}"/>
              </a:ext>
            </a:extLst>
          </p:cNvPr>
          <p:cNvSpPr txBox="1"/>
          <p:nvPr/>
        </p:nvSpPr>
        <p:spPr>
          <a:xfrm>
            <a:off x="5106289" y="2794539"/>
            <a:ext cx="2542032" cy="1077218"/>
          </a:xfrm>
          <a:prstGeom prst="rect">
            <a:avLst/>
          </a:prstGeom>
          <a:noFill/>
        </p:spPr>
        <p:txBody>
          <a:bodyPr wrap="square">
            <a:spAutoFit/>
          </a:bodyPr>
          <a:lstStyle/>
          <a:p>
            <a:r>
              <a:rPr lang="it-IT" sz="3200" dirty="0">
                <a:latin typeface="Raleway" pitchFamily="2" charset="0"/>
              </a:rPr>
              <a:t>VALENTINA TEMPESTA</a:t>
            </a:r>
          </a:p>
        </p:txBody>
      </p:sp>
      <p:sp>
        <p:nvSpPr>
          <p:cNvPr id="15" name="CasellaDiTesto 14">
            <a:extLst>
              <a:ext uri="{FF2B5EF4-FFF2-40B4-BE49-F238E27FC236}">
                <a16:creationId xmlns:a16="http://schemas.microsoft.com/office/drawing/2014/main" id="{643D6E93-3D15-CCF2-C6C3-6B7CDD1EB1FE}"/>
              </a:ext>
            </a:extLst>
          </p:cNvPr>
          <p:cNvSpPr txBox="1"/>
          <p:nvPr/>
        </p:nvSpPr>
        <p:spPr>
          <a:xfrm>
            <a:off x="8802625" y="2794539"/>
            <a:ext cx="2318249" cy="1077218"/>
          </a:xfrm>
          <a:prstGeom prst="rect">
            <a:avLst/>
          </a:prstGeom>
          <a:noFill/>
        </p:spPr>
        <p:txBody>
          <a:bodyPr wrap="square">
            <a:spAutoFit/>
          </a:bodyPr>
          <a:lstStyle/>
          <a:p>
            <a:r>
              <a:rPr lang="it-IT" sz="3200" dirty="0">
                <a:latin typeface="Raleway" pitchFamily="2" charset="0"/>
              </a:rPr>
              <a:t>ANDREA CARDINALI</a:t>
            </a:r>
          </a:p>
        </p:txBody>
      </p:sp>
      <p:sp>
        <p:nvSpPr>
          <p:cNvPr id="17" name="CasellaDiTesto 16">
            <a:extLst>
              <a:ext uri="{FF2B5EF4-FFF2-40B4-BE49-F238E27FC236}">
                <a16:creationId xmlns:a16="http://schemas.microsoft.com/office/drawing/2014/main" id="{9EE8F456-5DEA-A926-D5E3-56183AFEFEA4}"/>
              </a:ext>
            </a:extLst>
          </p:cNvPr>
          <p:cNvSpPr txBox="1"/>
          <p:nvPr/>
        </p:nvSpPr>
        <p:spPr>
          <a:xfrm>
            <a:off x="8802625" y="1459323"/>
            <a:ext cx="2657855" cy="1077218"/>
          </a:xfrm>
          <a:prstGeom prst="rect">
            <a:avLst/>
          </a:prstGeom>
          <a:noFill/>
        </p:spPr>
        <p:txBody>
          <a:bodyPr wrap="square">
            <a:spAutoFit/>
          </a:bodyPr>
          <a:lstStyle/>
          <a:p>
            <a:r>
              <a:rPr lang="it-IT" sz="3200" dirty="0">
                <a:latin typeface="Raleway" pitchFamily="2" charset="0"/>
              </a:rPr>
              <a:t>FRANCESCO ORRÙ</a:t>
            </a:r>
          </a:p>
        </p:txBody>
      </p:sp>
      <p:sp>
        <p:nvSpPr>
          <p:cNvPr id="19" name="CasellaDiTesto 18">
            <a:extLst>
              <a:ext uri="{FF2B5EF4-FFF2-40B4-BE49-F238E27FC236}">
                <a16:creationId xmlns:a16="http://schemas.microsoft.com/office/drawing/2014/main" id="{4606300F-FC1E-11A1-88BE-5AA2A4A7B6CB}"/>
              </a:ext>
            </a:extLst>
          </p:cNvPr>
          <p:cNvSpPr txBox="1"/>
          <p:nvPr/>
        </p:nvSpPr>
        <p:spPr>
          <a:xfrm>
            <a:off x="8802625" y="4071076"/>
            <a:ext cx="2657856" cy="1077218"/>
          </a:xfrm>
          <a:prstGeom prst="rect">
            <a:avLst/>
          </a:prstGeom>
          <a:noFill/>
        </p:spPr>
        <p:txBody>
          <a:bodyPr wrap="square">
            <a:spAutoFit/>
          </a:bodyPr>
          <a:lstStyle/>
          <a:p>
            <a:r>
              <a:rPr lang="it-IT" sz="3200" dirty="0">
                <a:latin typeface="Raleway" pitchFamily="2" charset="0"/>
              </a:rPr>
              <a:t>FRANCESCO GRECO</a:t>
            </a:r>
          </a:p>
        </p:txBody>
      </p:sp>
      <p:sp>
        <p:nvSpPr>
          <p:cNvPr id="22" name="CasellaDiTesto 21">
            <a:extLst>
              <a:ext uri="{FF2B5EF4-FFF2-40B4-BE49-F238E27FC236}">
                <a16:creationId xmlns:a16="http://schemas.microsoft.com/office/drawing/2014/main" id="{C78FF71A-B9BB-D08D-59DC-05D4C986D5C0}"/>
              </a:ext>
            </a:extLst>
          </p:cNvPr>
          <p:cNvSpPr txBox="1"/>
          <p:nvPr/>
        </p:nvSpPr>
        <p:spPr>
          <a:xfrm>
            <a:off x="907248" y="4658822"/>
            <a:ext cx="11284752" cy="2246769"/>
          </a:xfrm>
          <a:prstGeom prst="rect">
            <a:avLst/>
          </a:prstGeom>
          <a:noFill/>
        </p:spPr>
        <p:txBody>
          <a:bodyPr wrap="square" rtlCol="0">
            <a:spAutoFit/>
          </a:bodyPr>
          <a:lstStyle/>
          <a:p>
            <a:r>
              <a:rPr lang="it-IT" sz="2000" dirty="0">
                <a:latin typeface="Raleway" pitchFamily="2" charset="0"/>
              </a:rPr>
              <a:t>Ringraziamo anche tutte le persone che hanno creduto in noi e nella nostra azienda fin dal giorno zero, senza di voi non saremmo quello che siamo. Gli addetti ai lavori che operano dietro le quinte, è grazie a voi se è stato possibile realizzare questo capolavoro. Lo Stato di Panama per averci accolti quando nessuno ci voleva. Ci avete ospitato come figli, permettendo la nascita della nostra azienda. Infine, non possiamo non ringraziare le nostre famiglie che non hanno mai smesso di supportarci.</a:t>
            </a:r>
          </a:p>
          <a:p>
            <a:r>
              <a:rPr lang="it-IT" sz="2000" dirty="0">
                <a:latin typeface="Raleway" pitchFamily="2" charset="0"/>
              </a:rPr>
              <a:t>                                                                       Grazie a tutti</a:t>
            </a:r>
          </a:p>
        </p:txBody>
      </p:sp>
    </p:spTree>
    <p:extLst>
      <p:ext uri="{BB962C8B-B14F-4D97-AF65-F5344CB8AC3E}">
        <p14:creationId xmlns:p14="http://schemas.microsoft.com/office/powerpoint/2010/main" val="1656053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8000" fill="hold"/>
                                        <p:tgtEl>
                                          <p:spTgt spid="2"/>
                                        </p:tgtEl>
                                        <p:attrNameLst>
                                          <p:attrName>ppt_x</p:attrName>
                                        </p:attrNameLst>
                                      </p:cBhvr>
                                      <p:tavLst>
                                        <p:tav tm="0">
                                          <p:val>
                                            <p:strVal val="#ppt_x"/>
                                          </p:val>
                                        </p:tav>
                                        <p:tav tm="100000">
                                          <p:val>
                                            <p:strVal val="#ppt_x"/>
                                          </p:val>
                                        </p:tav>
                                      </p:tavLst>
                                    </p:anim>
                                    <p:anim calcmode="lin" valueType="num">
                                      <p:cBhvr>
                                        <p:cTn id="8" dur="8000" fill="hold"/>
                                        <p:tgtEl>
                                          <p:spTgt spid="2"/>
                                        </p:tgtEl>
                                        <p:attrNameLst>
                                          <p:attrName>ppt_y</p:attrName>
                                        </p:attrNameLst>
                                      </p:cBhvr>
                                      <p:tavLst>
                                        <p:tav tm="0">
                                          <p:val>
                                            <p:strVal val="#ppt_y+1"/>
                                          </p:val>
                                        </p:tav>
                                        <p:tav tm="100000">
                                          <p:val>
                                            <p:strVal val="#ppt_y-1"/>
                                          </p:val>
                                        </p:tav>
                                      </p:tavLst>
                                    </p:anim>
                                  </p:childTnLst>
                                  <p:subTnLst>
                                    <p:audio>
                                      <p:cMediaNode vol="13000">
                                        <p:cTn display="0" masterRel="sameClick">
                                          <p:stCondLst>
                                            <p:cond evt="begin" delay="0">
                                              <p:tn val="5"/>
                                            </p:cond>
                                          </p:stCondLst>
                                          <p:endCondLst>
                                            <p:cond evt="onStopAudio" delay="0">
                                              <p:tgtEl>
                                                <p:sldTgt/>
                                              </p:tgtEl>
                                            </p:cond>
                                          </p:endCondLst>
                                        </p:cTn>
                                        <p:tgtEl>
                                          <p:sndTgt r:embed="rId4" name="applause.wav"/>
                                        </p:tgtEl>
                                      </p:cMediaNode>
                                    </p:audio>
                                  </p:subTnLst>
                                </p:cTn>
                              </p:par>
                              <p:par>
                                <p:cTn id="9" presetID="28"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8000" fill="hold"/>
                                        <p:tgtEl>
                                          <p:spTgt spid="5"/>
                                        </p:tgtEl>
                                        <p:attrNameLst>
                                          <p:attrName>ppt_x</p:attrName>
                                        </p:attrNameLst>
                                      </p:cBhvr>
                                      <p:tavLst>
                                        <p:tav tm="0">
                                          <p:val>
                                            <p:strVal val="#ppt_x"/>
                                          </p:val>
                                        </p:tav>
                                        <p:tav tm="100000">
                                          <p:val>
                                            <p:strVal val="#ppt_x"/>
                                          </p:val>
                                        </p:tav>
                                      </p:tavLst>
                                    </p:anim>
                                    <p:anim calcmode="lin" valueType="num">
                                      <p:cBhvr>
                                        <p:cTn id="12" dur="8000" fill="hold"/>
                                        <p:tgtEl>
                                          <p:spTgt spid="5"/>
                                        </p:tgtEl>
                                        <p:attrNameLst>
                                          <p:attrName>ppt_y</p:attrName>
                                        </p:attrNameLst>
                                      </p:cBhvr>
                                      <p:tavLst>
                                        <p:tav tm="0">
                                          <p:val>
                                            <p:strVal val="#ppt_y+1"/>
                                          </p:val>
                                        </p:tav>
                                        <p:tav tm="100000">
                                          <p:val>
                                            <p:strVal val="#ppt_y-1"/>
                                          </p:val>
                                        </p:tav>
                                      </p:tavLst>
                                    </p:anim>
                                  </p:childTnLst>
                                </p:cTn>
                              </p:par>
                              <p:par>
                                <p:cTn id="13" presetID="28"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8000" fill="hold"/>
                                        <p:tgtEl>
                                          <p:spTgt spid="7"/>
                                        </p:tgtEl>
                                        <p:attrNameLst>
                                          <p:attrName>ppt_x</p:attrName>
                                        </p:attrNameLst>
                                      </p:cBhvr>
                                      <p:tavLst>
                                        <p:tav tm="0">
                                          <p:val>
                                            <p:strVal val="#ppt_x"/>
                                          </p:val>
                                        </p:tav>
                                        <p:tav tm="100000">
                                          <p:val>
                                            <p:strVal val="#ppt_x"/>
                                          </p:val>
                                        </p:tav>
                                      </p:tavLst>
                                    </p:anim>
                                    <p:anim calcmode="lin" valueType="num">
                                      <p:cBhvr>
                                        <p:cTn id="16" dur="8000" fill="hold"/>
                                        <p:tgtEl>
                                          <p:spTgt spid="7"/>
                                        </p:tgtEl>
                                        <p:attrNameLst>
                                          <p:attrName>ppt_y</p:attrName>
                                        </p:attrNameLst>
                                      </p:cBhvr>
                                      <p:tavLst>
                                        <p:tav tm="0">
                                          <p:val>
                                            <p:strVal val="#ppt_y+1"/>
                                          </p:val>
                                        </p:tav>
                                        <p:tav tm="100000">
                                          <p:val>
                                            <p:strVal val="#ppt_y-1"/>
                                          </p:val>
                                        </p:tav>
                                      </p:tavLst>
                                    </p:anim>
                                  </p:childTnLst>
                                </p:cTn>
                              </p:par>
                              <p:par>
                                <p:cTn id="17" presetID="28"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8000" fill="hold"/>
                                        <p:tgtEl>
                                          <p:spTgt spid="9"/>
                                        </p:tgtEl>
                                        <p:attrNameLst>
                                          <p:attrName>ppt_x</p:attrName>
                                        </p:attrNameLst>
                                      </p:cBhvr>
                                      <p:tavLst>
                                        <p:tav tm="0">
                                          <p:val>
                                            <p:strVal val="#ppt_x"/>
                                          </p:val>
                                        </p:tav>
                                        <p:tav tm="100000">
                                          <p:val>
                                            <p:strVal val="#ppt_x"/>
                                          </p:val>
                                        </p:tav>
                                      </p:tavLst>
                                    </p:anim>
                                    <p:anim calcmode="lin" valueType="num">
                                      <p:cBhvr>
                                        <p:cTn id="20" dur="8000" fill="hold"/>
                                        <p:tgtEl>
                                          <p:spTgt spid="9"/>
                                        </p:tgtEl>
                                        <p:attrNameLst>
                                          <p:attrName>ppt_y</p:attrName>
                                        </p:attrNameLst>
                                      </p:cBhvr>
                                      <p:tavLst>
                                        <p:tav tm="0">
                                          <p:val>
                                            <p:strVal val="#ppt_y+1"/>
                                          </p:val>
                                        </p:tav>
                                        <p:tav tm="100000">
                                          <p:val>
                                            <p:strVal val="#ppt_y-1"/>
                                          </p:val>
                                        </p:tav>
                                      </p:tavLst>
                                    </p:anim>
                                  </p:childTnLst>
                                </p:cTn>
                              </p:par>
                              <p:par>
                                <p:cTn id="21" presetID="28"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8000" fill="hold"/>
                                        <p:tgtEl>
                                          <p:spTgt spid="11"/>
                                        </p:tgtEl>
                                        <p:attrNameLst>
                                          <p:attrName>ppt_x</p:attrName>
                                        </p:attrNameLst>
                                      </p:cBhvr>
                                      <p:tavLst>
                                        <p:tav tm="0">
                                          <p:val>
                                            <p:strVal val="#ppt_x"/>
                                          </p:val>
                                        </p:tav>
                                        <p:tav tm="100000">
                                          <p:val>
                                            <p:strVal val="#ppt_x"/>
                                          </p:val>
                                        </p:tav>
                                      </p:tavLst>
                                    </p:anim>
                                    <p:anim calcmode="lin" valueType="num">
                                      <p:cBhvr>
                                        <p:cTn id="24" dur="8000" fill="hold"/>
                                        <p:tgtEl>
                                          <p:spTgt spid="11"/>
                                        </p:tgtEl>
                                        <p:attrNameLst>
                                          <p:attrName>ppt_y</p:attrName>
                                        </p:attrNameLst>
                                      </p:cBhvr>
                                      <p:tavLst>
                                        <p:tav tm="0">
                                          <p:val>
                                            <p:strVal val="#ppt_y+1"/>
                                          </p:val>
                                        </p:tav>
                                        <p:tav tm="100000">
                                          <p:val>
                                            <p:strVal val="#ppt_y-1"/>
                                          </p:val>
                                        </p:tav>
                                      </p:tavLst>
                                    </p:anim>
                                  </p:childTnLst>
                                </p:cTn>
                              </p:par>
                              <p:par>
                                <p:cTn id="25" presetID="28"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8000" fill="hold"/>
                                        <p:tgtEl>
                                          <p:spTgt spid="13"/>
                                        </p:tgtEl>
                                        <p:attrNameLst>
                                          <p:attrName>ppt_x</p:attrName>
                                        </p:attrNameLst>
                                      </p:cBhvr>
                                      <p:tavLst>
                                        <p:tav tm="0">
                                          <p:val>
                                            <p:strVal val="#ppt_x"/>
                                          </p:val>
                                        </p:tav>
                                        <p:tav tm="100000">
                                          <p:val>
                                            <p:strVal val="#ppt_x"/>
                                          </p:val>
                                        </p:tav>
                                      </p:tavLst>
                                    </p:anim>
                                    <p:anim calcmode="lin" valueType="num">
                                      <p:cBhvr>
                                        <p:cTn id="28" dur="8000" fill="hold"/>
                                        <p:tgtEl>
                                          <p:spTgt spid="13"/>
                                        </p:tgtEl>
                                        <p:attrNameLst>
                                          <p:attrName>ppt_y</p:attrName>
                                        </p:attrNameLst>
                                      </p:cBhvr>
                                      <p:tavLst>
                                        <p:tav tm="0">
                                          <p:val>
                                            <p:strVal val="#ppt_y+1"/>
                                          </p:val>
                                        </p:tav>
                                        <p:tav tm="100000">
                                          <p:val>
                                            <p:strVal val="#ppt_y-1"/>
                                          </p:val>
                                        </p:tav>
                                      </p:tavLst>
                                    </p:anim>
                                  </p:childTnLst>
                                  <p:subTnLst>
                                    <p:audio>
                                      <p:cMediaNode vol="21000">
                                        <p:cTn display="0" masterRel="sameClick">
                                          <p:stCondLst>
                                            <p:cond evt="begin" delay="0">
                                              <p:tn val="25"/>
                                            </p:cond>
                                          </p:stCondLst>
                                          <p:endCondLst>
                                            <p:cond evt="onStopAudio" delay="0">
                                              <p:tgtEl>
                                                <p:sldTgt/>
                                              </p:tgtEl>
                                            </p:cond>
                                          </p:endCondLst>
                                        </p:cTn>
                                        <p:tgtEl>
                                          <p:sndTgt r:embed="rId4" name="applause.wav"/>
                                        </p:tgtEl>
                                      </p:cMediaNode>
                                    </p:audio>
                                  </p:subTnLst>
                                </p:cTn>
                              </p:par>
                              <p:par>
                                <p:cTn id="29" presetID="28"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8000" fill="hold"/>
                                        <p:tgtEl>
                                          <p:spTgt spid="15"/>
                                        </p:tgtEl>
                                        <p:attrNameLst>
                                          <p:attrName>ppt_x</p:attrName>
                                        </p:attrNameLst>
                                      </p:cBhvr>
                                      <p:tavLst>
                                        <p:tav tm="0">
                                          <p:val>
                                            <p:strVal val="#ppt_x"/>
                                          </p:val>
                                        </p:tav>
                                        <p:tav tm="100000">
                                          <p:val>
                                            <p:strVal val="#ppt_x"/>
                                          </p:val>
                                        </p:tav>
                                      </p:tavLst>
                                    </p:anim>
                                    <p:anim calcmode="lin" valueType="num">
                                      <p:cBhvr>
                                        <p:cTn id="32" dur="8000" fill="hold"/>
                                        <p:tgtEl>
                                          <p:spTgt spid="15"/>
                                        </p:tgtEl>
                                        <p:attrNameLst>
                                          <p:attrName>ppt_y</p:attrName>
                                        </p:attrNameLst>
                                      </p:cBhvr>
                                      <p:tavLst>
                                        <p:tav tm="0">
                                          <p:val>
                                            <p:strVal val="#ppt_y+1"/>
                                          </p:val>
                                        </p:tav>
                                        <p:tav tm="100000">
                                          <p:val>
                                            <p:strVal val="#ppt_y-1"/>
                                          </p:val>
                                        </p:tav>
                                      </p:tavLst>
                                    </p:anim>
                                  </p:childTnLst>
                                </p:cTn>
                              </p:par>
                              <p:par>
                                <p:cTn id="33" presetID="28"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8000" fill="hold"/>
                                        <p:tgtEl>
                                          <p:spTgt spid="17"/>
                                        </p:tgtEl>
                                        <p:attrNameLst>
                                          <p:attrName>ppt_x</p:attrName>
                                        </p:attrNameLst>
                                      </p:cBhvr>
                                      <p:tavLst>
                                        <p:tav tm="0">
                                          <p:val>
                                            <p:strVal val="#ppt_x"/>
                                          </p:val>
                                        </p:tav>
                                        <p:tav tm="100000">
                                          <p:val>
                                            <p:strVal val="#ppt_x"/>
                                          </p:val>
                                        </p:tav>
                                      </p:tavLst>
                                    </p:anim>
                                    <p:anim calcmode="lin" valueType="num">
                                      <p:cBhvr>
                                        <p:cTn id="36" dur="8000" fill="hold"/>
                                        <p:tgtEl>
                                          <p:spTgt spid="17"/>
                                        </p:tgtEl>
                                        <p:attrNameLst>
                                          <p:attrName>ppt_y</p:attrName>
                                        </p:attrNameLst>
                                      </p:cBhvr>
                                      <p:tavLst>
                                        <p:tav tm="0">
                                          <p:val>
                                            <p:strVal val="#ppt_y+1"/>
                                          </p:val>
                                        </p:tav>
                                        <p:tav tm="100000">
                                          <p:val>
                                            <p:strVal val="#ppt_y-1"/>
                                          </p:val>
                                        </p:tav>
                                      </p:tavLst>
                                    </p:anim>
                                  </p:childTnLst>
                                </p:cTn>
                              </p:par>
                              <p:par>
                                <p:cTn id="37" presetID="28"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8000" fill="hold"/>
                                        <p:tgtEl>
                                          <p:spTgt spid="19"/>
                                        </p:tgtEl>
                                        <p:attrNameLst>
                                          <p:attrName>ppt_x</p:attrName>
                                        </p:attrNameLst>
                                      </p:cBhvr>
                                      <p:tavLst>
                                        <p:tav tm="0">
                                          <p:val>
                                            <p:strVal val="#ppt_x"/>
                                          </p:val>
                                        </p:tav>
                                        <p:tav tm="100000">
                                          <p:val>
                                            <p:strVal val="#ppt_x"/>
                                          </p:val>
                                        </p:tav>
                                      </p:tavLst>
                                    </p:anim>
                                    <p:anim calcmode="lin" valueType="num">
                                      <p:cBhvr>
                                        <p:cTn id="40" dur="8000" fill="hold"/>
                                        <p:tgtEl>
                                          <p:spTgt spid="19"/>
                                        </p:tgtEl>
                                        <p:attrNameLst>
                                          <p:attrName>ppt_y</p:attrName>
                                        </p:attrNameLst>
                                      </p:cBhvr>
                                      <p:tavLst>
                                        <p:tav tm="0">
                                          <p:val>
                                            <p:strVal val="#ppt_y+1"/>
                                          </p:val>
                                        </p:tav>
                                        <p:tav tm="100000">
                                          <p:val>
                                            <p:strVal val="#ppt_y-1"/>
                                          </p:val>
                                        </p:tav>
                                      </p:tavLst>
                                    </p:anim>
                                  </p:childTnLst>
                                </p:cTn>
                              </p:par>
                              <p:par>
                                <p:cTn id="41" presetID="28" presetClass="entr" presetSubtype="0" fill="hold" nodeType="with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p:cTn id="43" dur="28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44" dur="28000" fill="hold"/>
                                        <p:tgtEl>
                                          <p:spTgt spid="22">
                                            <p:txEl>
                                              <p:pRg st="0" end="0"/>
                                            </p:txEl>
                                          </p:spTgt>
                                        </p:tgtEl>
                                        <p:attrNameLst>
                                          <p:attrName>ppt_y</p:attrName>
                                        </p:attrNameLst>
                                      </p:cBhvr>
                                      <p:tavLst>
                                        <p:tav tm="0">
                                          <p:val>
                                            <p:strVal val="#ppt_y+1"/>
                                          </p:val>
                                        </p:tav>
                                        <p:tav tm="100000">
                                          <p:val>
                                            <p:strVal val="#ppt_y-1"/>
                                          </p:val>
                                        </p:tav>
                                      </p:tavLst>
                                    </p:anim>
                                  </p:childTnLst>
                                </p:cTn>
                              </p:par>
                              <p:par>
                                <p:cTn id="45" presetID="28" presetClass="entr" presetSubtype="0" fill="hold" nodeType="withEffect">
                                  <p:stCondLst>
                                    <p:cond delay="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p:cTn id="47" dur="28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48" dur="28000" fill="hold"/>
                                        <p:tgtEl>
                                          <p:spTgt spid="22">
                                            <p:txEl>
                                              <p:pRg st="1" end="1"/>
                                            </p:txEl>
                                          </p:spTgt>
                                        </p:tgtEl>
                                        <p:attrNameLst>
                                          <p:attrName>ppt_y</p:attrName>
                                        </p:attrNameLst>
                                      </p:cBhvr>
                                      <p:tavLst>
                                        <p:tav tm="0">
                                          <p:val>
                                            <p:strVal val="#ppt_y+1"/>
                                          </p:val>
                                        </p:tav>
                                        <p:tav tm="100000">
                                          <p:val>
                                            <p:strVal val="#ppt_y-1"/>
                                          </p:val>
                                        </p:tav>
                                      </p:tavLst>
                                    </p:anim>
                                  </p:childTnLst>
                                </p:cTn>
                              </p:par>
                            </p:childTnLst>
                          </p:cTn>
                        </p:par>
                        <p:par>
                          <p:cTn id="49" fill="hold">
                            <p:stCondLst>
                              <p:cond delay="28000"/>
                            </p:stCondLst>
                            <p:childTnLst>
                              <p:par>
                                <p:cTn id="50" presetID="42" presetClass="entr" presetSubtype="0"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childTnLst>
                          </p:cTn>
                        </p:par>
                        <p:par>
                          <p:cTn id="55" fill="hold">
                            <p:stCondLst>
                              <p:cond delay="29000"/>
                            </p:stCondLst>
                            <p:childTnLst>
                              <p:par>
                                <p:cTn id="56" presetID="1" presetClass="mediacall" presetSubtype="0" fill="hold" nodeType="afterEffect">
                                  <p:stCondLst>
                                    <p:cond delay="0"/>
                                  </p:stCondLst>
                                  <p:childTnLst>
                                    <p:cmd type="call" cmd="playFrom(0.0)">
                                      <p:cBhvr>
                                        <p:cTn id="57" dur="2268"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fill="hold" display="0">
                  <p:stCondLst>
                    <p:cond delay="indefinite"/>
                  </p:stCondLst>
                </p:cTn>
                <p:tgtEl>
                  <p:spTgt spid="21"/>
                </p:tgtEl>
              </p:cMediaNode>
            </p:video>
          </p:childTnLst>
        </p:cTn>
      </p:par>
    </p:tnLst>
    <p:bldLst>
      <p:bldP spid="2" grpId="0"/>
      <p:bldP spid="5" grpId="0"/>
      <p:bldP spid="7" grpId="0"/>
      <p:bldP spid="9" grpId="0"/>
      <p:bldP spid="11" grpId="0"/>
      <p:bldP spid="13" grpId="0"/>
      <p:bldP spid="15" grpId="0"/>
      <p:bldP spid="17"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0" name="Immagine 9" descr="Immagine che contiene mappa, schermata, testo&#10;&#10;Descrizione generata automaticamente">
            <a:extLst>
              <a:ext uri="{FF2B5EF4-FFF2-40B4-BE49-F238E27FC236}">
                <a16:creationId xmlns:a16="http://schemas.microsoft.com/office/drawing/2014/main" id="{8930128B-CDA7-E619-78DA-13F965FE301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834286" y="128096"/>
            <a:ext cx="8195789" cy="4932152"/>
          </a:xfrm>
          <a:prstGeom prst="rect">
            <a:avLst/>
          </a:prstGeom>
        </p:spPr>
      </p:pic>
      <p:pic>
        <p:nvPicPr>
          <p:cNvPr id="6" name="Immagine 5">
            <a:hlinkClick r:id="rId4" action="ppaction://hlinksldjump"/>
            <a:extLst>
              <a:ext uri="{FF2B5EF4-FFF2-40B4-BE49-F238E27FC236}">
                <a16:creationId xmlns:a16="http://schemas.microsoft.com/office/drawing/2014/main" id="{10B150B5-0EB0-5FF1-E745-1426090D04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07161" y="5798892"/>
            <a:ext cx="830507" cy="830507"/>
          </a:xfrm>
          <a:prstGeom prst="rect">
            <a:avLst/>
          </a:prstGeom>
        </p:spPr>
      </p:pic>
      <p:pic>
        <p:nvPicPr>
          <p:cNvPr id="8" name="Immagine 7" descr="Immagine che contiene testo, schermata, cartello, arte&#10;&#10;Descrizione generata automaticamente">
            <a:hlinkClick r:id="rId6" action="ppaction://hlinksldjump"/>
            <a:extLst>
              <a:ext uri="{FF2B5EF4-FFF2-40B4-BE49-F238E27FC236}">
                <a16:creationId xmlns:a16="http://schemas.microsoft.com/office/drawing/2014/main" id="{4D089497-13C9-3F84-ECF7-90741B9C6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9471" y="1176582"/>
            <a:ext cx="1033197" cy="1606960"/>
          </a:xfrm>
          <a:prstGeom prst="rect">
            <a:avLst/>
          </a:prstGeom>
        </p:spPr>
      </p:pic>
      <p:pic>
        <p:nvPicPr>
          <p:cNvPr id="12" name="Immagine 11" descr="Immagine che contiene testo&#10;&#10;Descrizione generata automaticamente">
            <a:hlinkClick r:id="rId8" action="ppaction://hlinksldjump"/>
            <a:extLst>
              <a:ext uri="{FF2B5EF4-FFF2-40B4-BE49-F238E27FC236}">
                <a16:creationId xmlns:a16="http://schemas.microsoft.com/office/drawing/2014/main" id="{1A7B00E3-4CEE-CD20-C7EF-DB57E4298C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8711" y="204789"/>
            <a:ext cx="989055" cy="659352"/>
          </a:xfrm>
          <a:prstGeom prst="rect">
            <a:avLst/>
          </a:prstGeom>
        </p:spPr>
      </p:pic>
      <p:pic>
        <p:nvPicPr>
          <p:cNvPr id="14" name="Immagine 13" descr="Immagine che contiene testo&#10;&#10;Descrizione generata automaticamente">
            <a:hlinkClick r:id="rId10" action="ppaction://hlinksldjump"/>
            <a:extLst>
              <a:ext uri="{FF2B5EF4-FFF2-40B4-BE49-F238E27FC236}">
                <a16:creationId xmlns:a16="http://schemas.microsoft.com/office/drawing/2014/main" id="{58E1EE09-7022-86C3-CFFF-06F95E5DFC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3848" y="165408"/>
            <a:ext cx="972670" cy="614411"/>
          </a:xfrm>
          <a:prstGeom prst="rect">
            <a:avLst/>
          </a:prstGeom>
        </p:spPr>
      </p:pic>
      <p:pic>
        <p:nvPicPr>
          <p:cNvPr id="16" name="Immagine 15" descr="Immagine che contiene testo, Carattere, manometro&#10;&#10;Descrizione generata automaticamente">
            <a:hlinkClick r:id="rId12" action="ppaction://hlinksldjump"/>
            <a:extLst>
              <a:ext uri="{FF2B5EF4-FFF2-40B4-BE49-F238E27FC236}">
                <a16:creationId xmlns:a16="http://schemas.microsoft.com/office/drawing/2014/main" id="{1509A59D-2D8C-CCF2-8CD8-550CD03212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40716" y="405514"/>
            <a:ext cx="1143027" cy="725088"/>
          </a:xfrm>
          <a:prstGeom prst="rect">
            <a:avLst/>
          </a:prstGeom>
        </p:spPr>
      </p:pic>
      <p:sp>
        <p:nvSpPr>
          <p:cNvPr id="17" name="CasellaDiTesto 16">
            <a:extLst>
              <a:ext uri="{FF2B5EF4-FFF2-40B4-BE49-F238E27FC236}">
                <a16:creationId xmlns:a16="http://schemas.microsoft.com/office/drawing/2014/main" id="{D492651B-56FA-4E2D-BC1A-0C07B645FB84}"/>
              </a:ext>
            </a:extLst>
          </p:cNvPr>
          <p:cNvSpPr txBox="1"/>
          <p:nvPr/>
        </p:nvSpPr>
        <p:spPr>
          <a:xfrm>
            <a:off x="519064" y="340357"/>
            <a:ext cx="3202764" cy="1261884"/>
          </a:xfrm>
          <a:prstGeom prst="rect">
            <a:avLst/>
          </a:prstGeom>
          <a:noFill/>
        </p:spPr>
        <p:txBody>
          <a:bodyPr wrap="square" rtlCol="0">
            <a:spAutoFit/>
          </a:bodyPr>
          <a:lstStyle/>
          <a:p>
            <a:r>
              <a:rPr lang="it-IT" sz="4800" dirty="0">
                <a:latin typeface="Raleway" pitchFamily="2" charset="0"/>
              </a:rPr>
              <a:t>1° PIANO</a:t>
            </a:r>
          </a:p>
          <a:p>
            <a:r>
              <a:rPr lang="it-IT" sz="2800" dirty="0">
                <a:latin typeface="Raleway" pitchFamily="2" charset="0"/>
              </a:rPr>
              <a:t>     IT &amp; CED</a:t>
            </a:r>
          </a:p>
        </p:txBody>
      </p:sp>
      <p:sp>
        <p:nvSpPr>
          <p:cNvPr id="20" name="CasellaDiTesto 19">
            <a:extLst>
              <a:ext uri="{FF2B5EF4-FFF2-40B4-BE49-F238E27FC236}">
                <a16:creationId xmlns:a16="http://schemas.microsoft.com/office/drawing/2014/main" id="{4603FBF7-048E-A87D-A280-C76F3DD2CB10}"/>
              </a:ext>
            </a:extLst>
          </p:cNvPr>
          <p:cNvSpPr txBox="1"/>
          <p:nvPr/>
        </p:nvSpPr>
        <p:spPr>
          <a:xfrm>
            <a:off x="161925" y="2101342"/>
            <a:ext cx="3202764" cy="3477875"/>
          </a:xfrm>
          <a:prstGeom prst="rect">
            <a:avLst/>
          </a:prstGeom>
          <a:noFill/>
        </p:spPr>
        <p:txBody>
          <a:bodyPr wrap="square" rtlCol="0">
            <a:spAutoFit/>
          </a:bodyPr>
          <a:lstStyle/>
          <a:p>
            <a:r>
              <a:rPr lang="it-IT" sz="2000" dirty="0">
                <a:latin typeface="Raleway" pitchFamily="2" charset="0"/>
              </a:rPr>
              <a:t>Ospita tutti i dispositivi di gestione dell’infrastruttura di rete e dell’elaborazione dei dati.</a:t>
            </a:r>
          </a:p>
          <a:p>
            <a:r>
              <a:rPr lang="it-IT" sz="2000" dirty="0">
                <a:latin typeface="Raleway" pitchFamily="2" charset="0"/>
              </a:rPr>
              <a:t>È il cuore pulsante dell’azienda e comprende Server NAS, Server WEB, Firewall, Router e 1 Switch</a:t>
            </a:r>
          </a:p>
          <a:p>
            <a:endParaRPr lang="it-IT" sz="2000" dirty="0">
              <a:latin typeface="Montserrat Black" pitchFamily="2" charset="0"/>
            </a:endParaRPr>
          </a:p>
        </p:txBody>
      </p:sp>
      <p:sp>
        <p:nvSpPr>
          <p:cNvPr id="21" name="CasellaDiTesto 20">
            <a:extLst>
              <a:ext uri="{FF2B5EF4-FFF2-40B4-BE49-F238E27FC236}">
                <a16:creationId xmlns:a16="http://schemas.microsoft.com/office/drawing/2014/main" id="{9AC6EB91-36C9-974B-1E37-C32D301EC842}"/>
              </a:ext>
            </a:extLst>
          </p:cNvPr>
          <p:cNvSpPr txBox="1"/>
          <p:nvPr/>
        </p:nvSpPr>
        <p:spPr>
          <a:xfrm>
            <a:off x="4054205" y="5222359"/>
            <a:ext cx="7368209" cy="400110"/>
          </a:xfrm>
          <a:prstGeom prst="rect">
            <a:avLst/>
          </a:prstGeom>
          <a:noFill/>
        </p:spPr>
        <p:txBody>
          <a:bodyPr wrap="square" rtlCol="0">
            <a:spAutoFit/>
          </a:bodyPr>
          <a:lstStyle/>
          <a:p>
            <a:r>
              <a:rPr lang="it-IT" sz="2000" dirty="0">
                <a:latin typeface="Raleway" pitchFamily="2" charset="0"/>
                <a:cs typeface="Arial" panose="020B0604020202020204" pitchFamily="34" charset="0"/>
              </a:rPr>
              <a:t>Cliccare sul dispositivo desiderato per maggiori dettagli</a:t>
            </a:r>
          </a:p>
        </p:txBody>
      </p:sp>
      <p:sp>
        <p:nvSpPr>
          <p:cNvPr id="22" name="CasellaDiTesto 21">
            <a:extLst>
              <a:ext uri="{FF2B5EF4-FFF2-40B4-BE49-F238E27FC236}">
                <a16:creationId xmlns:a16="http://schemas.microsoft.com/office/drawing/2014/main" id="{8E9820E8-7E97-2630-2C8D-502435ABF725}"/>
              </a:ext>
            </a:extLst>
          </p:cNvPr>
          <p:cNvSpPr txBox="1"/>
          <p:nvPr/>
        </p:nvSpPr>
        <p:spPr>
          <a:xfrm>
            <a:off x="10633709" y="4579267"/>
            <a:ext cx="1988934" cy="276999"/>
          </a:xfrm>
          <a:prstGeom prst="rect">
            <a:avLst/>
          </a:prstGeom>
          <a:noFill/>
        </p:spPr>
        <p:txBody>
          <a:bodyPr wrap="square" rtlCol="0">
            <a:spAutoFit/>
          </a:bodyPr>
          <a:lstStyle/>
          <a:p>
            <a:r>
              <a:rPr lang="it-IT" sz="1200" b="0" i="0" dirty="0">
                <a:effectLst/>
                <a:latin typeface="Montserrat Black" pitchFamily="2" charset="0"/>
              </a:rPr>
              <a:t>         </a:t>
            </a:r>
            <a:endParaRPr lang="it-IT" sz="1200" b="0" i="0" dirty="0">
              <a:effectLst/>
              <a:latin typeface="Raleway" pitchFamily="2" charset="0"/>
            </a:endParaRPr>
          </a:p>
        </p:txBody>
      </p:sp>
      <p:sp>
        <p:nvSpPr>
          <p:cNvPr id="23" name="CasellaDiTesto 22">
            <a:extLst>
              <a:ext uri="{FF2B5EF4-FFF2-40B4-BE49-F238E27FC236}">
                <a16:creationId xmlns:a16="http://schemas.microsoft.com/office/drawing/2014/main" id="{C8B18ED5-E7E3-08F0-2E26-1C5CC51BF05F}"/>
              </a:ext>
            </a:extLst>
          </p:cNvPr>
          <p:cNvSpPr txBox="1"/>
          <p:nvPr/>
        </p:nvSpPr>
        <p:spPr>
          <a:xfrm>
            <a:off x="10601793" y="4593656"/>
            <a:ext cx="1725457" cy="461665"/>
          </a:xfrm>
          <a:prstGeom prst="rect">
            <a:avLst/>
          </a:prstGeom>
          <a:noFill/>
        </p:spPr>
        <p:txBody>
          <a:bodyPr wrap="square" rtlCol="0">
            <a:spAutoFit/>
          </a:bodyPr>
          <a:lstStyle/>
          <a:p>
            <a:r>
              <a:rPr lang="it-IT" sz="1200" dirty="0">
                <a:latin typeface="Raleway" pitchFamily="2" charset="0"/>
              </a:rPr>
              <a:t>           IT</a:t>
            </a:r>
          </a:p>
          <a:p>
            <a:r>
              <a:rPr lang="it-IT" sz="1200" b="0" i="0" dirty="0">
                <a:effectLst/>
                <a:latin typeface="Raleway" pitchFamily="2" charset="0"/>
              </a:rPr>
              <a:t>192.168.1.0/24</a:t>
            </a:r>
            <a:endParaRPr lang="it-IT" sz="1200" dirty="0">
              <a:latin typeface="Raleway" pitchFamily="2" charset="0"/>
            </a:endParaRPr>
          </a:p>
        </p:txBody>
      </p:sp>
      <p:sp>
        <p:nvSpPr>
          <p:cNvPr id="24" name="CasellaDiTesto 23">
            <a:extLst>
              <a:ext uri="{FF2B5EF4-FFF2-40B4-BE49-F238E27FC236}">
                <a16:creationId xmlns:a16="http://schemas.microsoft.com/office/drawing/2014/main" id="{582D2054-FF29-199B-B246-75AE1A190867}"/>
              </a:ext>
            </a:extLst>
          </p:cNvPr>
          <p:cNvSpPr txBox="1"/>
          <p:nvPr/>
        </p:nvSpPr>
        <p:spPr>
          <a:xfrm>
            <a:off x="9219972" y="4625433"/>
            <a:ext cx="1626193" cy="461665"/>
          </a:xfrm>
          <a:prstGeom prst="rect">
            <a:avLst/>
          </a:prstGeom>
          <a:noFill/>
        </p:spPr>
        <p:txBody>
          <a:bodyPr wrap="square" rtlCol="0">
            <a:spAutoFit/>
          </a:bodyPr>
          <a:lstStyle/>
          <a:p>
            <a:r>
              <a:rPr lang="it-IT" sz="1200" dirty="0">
                <a:latin typeface="Montserrat Black" pitchFamily="2" charset="0"/>
              </a:rPr>
              <a:t>         </a:t>
            </a:r>
            <a:r>
              <a:rPr lang="it-IT" sz="1200" dirty="0">
                <a:latin typeface="Raleway" pitchFamily="2" charset="0"/>
              </a:rPr>
              <a:t>DMZ</a:t>
            </a:r>
          </a:p>
          <a:p>
            <a:r>
              <a:rPr lang="it-IT" sz="1200" b="0" i="0" dirty="0">
                <a:effectLst/>
                <a:latin typeface="Raleway" pitchFamily="2" charset="0"/>
              </a:rPr>
              <a:t>192.168.0.0/29</a:t>
            </a:r>
            <a:endParaRPr lang="it-IT" sz="1200" dirty="0">
              <a:latin typeface="Raleway" pitchFamily="2" charset="0"/>
            </a:endParaRPr>
          </a:p>
        </p:txBody>
      </p:sp>
      <p:pic>
        <p:nvPicPr>
          <p:cNvPr id="26" name="Immagine 25" descr="Immagine che contiene testo&#10;&#10;Descrizione generata automaticamente">
            <a:hlinkClick r:id="rId14" action="ppaction://hlinksldjump"/>
            <a:extLst>
              <a:ext uri="{FF2B5EF4-FFF2-40B4-BE49-F238E27FC236}">
                <a16:creationId xmlns:a16="http://schemas.microsoft.com/office/drawing/2014/main" id="{981965D5-69AD-34FF-2F1C-7847A1BD2B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51613" y="153771"/>
            <a:ext cx="936719" cy="668987"/>
          </a:xfrm>
          <a:prstGeom prst="rect">
            <a:avLst/>
          </a:prstGeom>
        </p:spPr>
      </p:pic>
      <p:pic>
        <p:nvPicPr>
          <p:cNvPr id="28" name="Immagine 27" descr="Immagine che contiene testo&#10;&#10;Descrizione generata automaticamente">
            <a:hlinkClick r:id="rId16" action="ppaction://hlinksldjump"/>
            <a:extLst>
              <a:ext uri="{FF2B5EF4-FFF2-40B4-BE49-F238E27FC236}">
                <a16:creationId xmlns:a16="http://schemas.microsoft.com/office/drawing/2014/main" id="{DFC6AF5E-06E6-3B4B-854A-198D9AABC3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94345" y="602593"/>
            <a:ext cx="1073255" cy="622518"/>
          </a:xfrm>
          <a:prstGeom prst="rect">
            <a:avLst/>
          </a:prstGeom>
        </p:spPr>
      </p:pic>
      <p:pic>
        <p:nvPicPr>
          <p:cNvPr id="30" name="Immagine 29" descr="Immagine che contiene testo, schermata&#10;&#10;Descrizione generata automaticamente">
            <a:hlinkClick r:id="rId18" action="ppaction://hlinksldjump"/>
            <a:extLst>
              <a:ext uri="{FF2B5EF4-FFF2-40B4-BE49-F238E27FC236}">
                <a16:creationId xmlns:a16="http://schemas.microsoft.com/office/drawing/2014/main" id="{0F3E9C59-BD89-FDFE-FD6A-462B48298C1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56846" y="1434353"/>
            <a:ext cx="784413" cy="1228601"/>
          </a:xfrm>
          <a:prstGeom prst="rect">
            <a:avLst/>
          </a:prstGeom>
        </p:spPr>
      </p:pic>
      <p:pic>
        <p:nvPicPr>
          <p:cNvPr id="32" name="Immagine 31" descr="Immagine che contiene testo, schermata, Rettangolo, linea&#10;&#10;Descrizione generata automaticamente">
            <a:hlinkClick r:id="rId20" action="ppaction://hlinksldjump"/>
            <a:extLst>
              <a:ext uri="{FF2B5EF4-FFF2-40B4-BE49-F238E27FC236}">
                <a16:creationId xmlns:a16="http://schemas.microsoft.com/office/drawing/2014/main" id="{32049E77-263C-5F10-F784-32AD007B0AF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30182" y="1538748"/>
            <a:ext cx="1071778" cy="958646"/>
          </a:xfrm>
          <a:prstGeom prst="rect">
            <a:avLst/>
          </a:prstGeom>
        </p:spPr>
      </p:pic>
      <p:pic>
        <p:nvPicPr>
          <p:cNvPr id="34" name="Immagine 33" descr="Immagine che contiene testo, Contenitore dei rifiuti, design, pavimento&#10;&#10;Descrizione generata automaticamente">
            <a:hlinkClick r:id="rId22" action="ppaction://hlinksldjump"/>
            <a:extLst>
              <a:ext uri="{FF2B5EF4-FFF2-40B4-BE49-F238E27FC236}">
                <a16:creationId xmlns:a16="http://schemas.microsoft.com/office/drawing/2014/main" id="{F0DD111D-5423-B88E-10AA-19048935096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01960" y="1529089"/>
            <a:ext cx="918458" cy="914914"/>
          </a:xfrm>
          <a:prstGeom prst="rect">
            <a:avLst/>
          </a:prstGeom>
        </p:spPr>
      </p:pic>
      <p:pic>
        <p:nvPicPr>
          <p:cNvPr id="36" name="Immagine 35" descr="Immagine che contiene testo, contenitore, scatola, design&#10;&#10;Descrizione generata automaticamente">
            <a:hlinkClick r:id="rId24" action="ppaction://hlinksldjump"/>
            <a:extLst>
              <a:ext uri="{FF2B5EF4-FFF2-40B4-BE49-F238E27FC236}">
                <a16:creationId xmlns:a16="http://schemas.microsoft.com/office/drawing/2014/main" id="{9AA565AC-3889-16DB-59E1-F3D219079D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284619" y="2662954"/>
            <a:ext cx="661535" cy="861828"/>
          </a:xfrm>
          <a:prstGeom prst="rect">
            <a:avLst/>
          </a:prstGeom>
        </p:spPr>
      </p:pic>
      <p:pic>
        <p:nvPicPr>
          <p:cNvPr id="38" name="Immagine 37" descr="Immagine che contiene testo, Rettangolo, schermata, design&#10;&#10;Descrizione generata automaticamente">
            <a:hlinkClick r:id="rId26" action="ppaction://hlinksldjump"/>
            <a:extLst>
              <a:ext uri="{FF2B5EF4-FFF2-40B4-BE49-F238E27FC236}">
                <a16:creationId xmlns:a16="http://schemas.microsoft.com/office/drawing/2014/main" id="{547B933C-F0D6-23F4-DC51-7163CAC011D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16706" y="3076015"/>
            <a:ext cx="853888" cy="818089"/>
          </a:xfrm>
          <a:prstGeom prst="rect">
            <a:avLst/>
          </a:prstGeom>
        </p:spPr>
      </p:pic>
    </p:spTree>
    <p:extLst>
      <p:ext uri="{BB962C8B-B14F-4D97-AF65-F5344CB8AC3E}">
        <p14:creationId xmlns:p14="http://schemas.microsoft.com/office/powerpoint/2010/main" val="32355788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a:extLst>
            <a:ext uri="{FF2B5EF4-FFF2-40B4-BE49-F238E27FC236}">
              <a16:creationId xmlns:a16="http://schemas.microsoft.com/office/drawing/2014/main" id="{FDD12AC0-FCC1-260E-B15B-779A8EE691C3}"/>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00FBF852-F41F-83F2-4B5E-CC6506D1B3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11425" y="1078951"/>
            <a:ext cx="8478613" cy="5510486"/>
          </a:xfrm>
          <a:prstGeom prst="rect">
            <a:avLst/>
          </a:prstGeom>
        </p:spPr>
      </p:pic>
      <p:pic>
        <p:nvPicPr>
          <p:cNvPr id="4" name="Immagine 3">
            <a:hlinkClick r:id="rId3" action="ppaction://hlinksldjump"/>
            <a:extLst>
              <a:ext uri="{FF2B5EF4-FFF2-40B4-BE49-F238E27FC236}">
                <a16:creationId xmlns:a16="http://schemas.microsoft.com/office/drawing/2014/main" id="{58AE0768-FEE2-8518-A805-F0183D9B0D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49844" y="5540022"/>
            <a:ext cx="989872" cy="989872"/>
          </a:xfrm>
          <a:prstGeom prst="rect">
            <a:avLst/>
          </a:prstGeom>
        </p:spPr>
      </p:pic>
      <p:sp>
        <p:nvSpPr>
          <p:cNvPr id="8" name="CasellaDiTesto 7">
            <a:extLst>
              <a:ext uri="{FF2B5EF4-FFF2-40B4-BE49-F238E27FC236}">
                <a16:creationId xmlns:a16="http://schemas.microsoft.com/office/drawing/2014/main" id="{3C290F0B-B6FB-0AC0-9E76-61A9E8CBC2B4}"/>
              </a:ext>
            </a:extLst>
          </p:cNvPr>
          <p:cNvSpPr txBox="1"/>
          <p:nvPr/>
        </p:nvSpPr>
        <p:spPr>
          <a:xfrm>
            <a:off x="410816" y="172278"/>
            <a:ext cx="6343945" cy="830997"/>
          </a:xfrm>
          <a:prstGeom prst="rect">
            <a:avLst/>
          </a:prstGeom>
          <a:noFill/>
        </p:spPr>
        <p:txBody>
          <a:bodyPr wrap="square" rtlCol="0">
            <a:spAutoFit/>
          </a:bodyPr>
          <a:lstStyle/>
          <a:p>
            <a:r>
              <a:rPr lang="it-IT" sz="4800" dirty="0">
                <a:latin typeface="Raleway" pitchFamily="2" charset="0"/>
              </a:rPr>
              <a:t>2° PIANO: </a:t>
            </a:r>
            <a:r>
              <a:rPr lang="it-IT" sz="2800" dirty="0">
                <a:latin typeface="Raleway" pitchFamily="2" charset="0"/>
              </a:rPr>
              <a:t>RICERCA</a:t>
            </a:r>
          </a:p>
        </p:txBody>
      </p:sp>
      <p:sp>
        <p:nvSpPr>
          <p:cNvPr id="9" name="CasellaDiTesto 8">
            <a:extLst>
              <a:ext uri="{FF2B5EF4-FFF2-40B4-BE49-F238E27FC236}">
                <a16:creationId xmlns:a16="http://schemas.microsoft.com/office/drawing/2014/main" id="{3B42DCB6-B95E-DD17-0E27-E97A8497BFFC}"/>
              </a:ext>
            </a:extLst>
          </p:cNvPr>
          <p:cNvSpPr txBox="1"/>
          <p:nvPr/>
        </p:nvSpPr>
        <p:spPr>
          <a:xfrm>
            <a:off x="9589230" y="1078951"/>
            <a:ext cx="2150486" cy="3416320"/>
          </a:xfrm>
          <a:prstGeom prst="rect">
            <a:avLst/>
          </a:prstGeom>
          <a:noFill/>
        </p:spPr>
        <p:txBody>
          <a:bodyPr wrap="square" rtlCol="0">
            <a:spAutoFit/>
          </a:bodyPr>
          <a:lstStyle/>
          <a:p>
            <a:r>
              <a:rPr lang="it-IT" sz="2400" dirty="0">
                <a:latin typeface="Raleway" pitchFamily="2" charset="0"/>
              </a:rPr>
              <a:t>R</a:t>
            </a:r>
            <a:r>
              <a:rPr lang="it-IT" sz="2400" b="0" i="0" dirty="0">
                <a:effectLst/>
                <a:latin typeface="Raleway" pitchFamily="2" charset="0"/>
              </a:rPr>
              <a:t>eparto dedicato ad attività sensibili come l'analisi dei dati e la ricerca di nuovi prodotti e proposte.</a:t>
            </a:r>
            <a:endParaRPr lang="it-IT" sz="2400" dirty="0">
              <a:latin typeface="Raleway" pitchFamily="2" charset="0"/>
            </a:endParaRPr>
          </a:p>
        </p:txBody>
      </p:sp>
      <p:pic>
        <p:nvPicPr>
          <p:cNvPr id="11" name="Immagine 10" descr="Immagine che contiene testo, Rettangolo, design&#10;&#10;Descrizione generata automaticamente">
            <a:hlinkClick r:id="rId5" action="ppaction://hlinksldjump"/>
            <a:extLst>
              <a:ext uri="{FF2B5EF4-FFF2-40B4-BE49-F238E27FC236}">
                <a16:creationId xmlns:a16="http://schemas.microsoft.com/office/drawing/2014/main" id="{43D62157-C243-49A4-D276-4B5A2E725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6248" y="5293282"/>
            <a:ext cx="1068075" cy="914400"/>
          </a:xfrm>
          <a:prstGeom prst="rect">
            <a:avLst/>
          </a:prstGeom>
        </p:spPr>
      </p:pic>
      <p:sp>
        <p:nvSpPr>
          <p:cNvPr id="13" name="CasellaDiTesto 12">
            <a:extLst>
              <a:ext uri="{FF2B5EF4-FFF2-40B4-BE49-F238E27FC236}">
                <a16:creationId xmlns:a16="http://schemas.microsoft.com/office/drawing/2014/main" id="{11419B94-5F88-5781-DFCC-8A6C3CCDAA69}"/>
              </a:ext>
            </a:extLst>
          </p:cNvPr>
          <p:cNvSpPr txBox="1"/>
          <p:nvPr/>
        </p:nvSpPr>
        <p:spPr>
          <a:xfrm>
            <a:off x="5350013" y="6034958"/>
            <a:ext cx="1808776" cy="553998"/>
          </a:xfrm>
          <a:prstGeom prst="rect">
            <a:avLst/>
          </a:prstGeom>
          <a:noFill/>
        </p:spPr>
        <p:txBody>
          <a:bodyPr wrap="square">
            <a:spAutoFit/>
          </a:bodyPr>
          <a:lstStyle/>
          <a:p>
            <a:r>
              <a:rPr lang="it-IT" sz="1800" dirty="0">
                <a:latin typeface="Raleway" pitchFamily="2" charset="0"/>
              </a:rPr>
              <a:t>   </a:t>
            </a:r>
            <a:r>
              <a:rPr lang="it-IT" sz="1200" dirty="0">
                <a:latin typeface="Raleway" pitchFamily="2" charset="0"/>
              </a:rPr>
              <a:t>RICERCA</a:t>
            </a:r>
          </a:p>
          <a:p>
            <a:r>
              <a:rPr lang="it-IT" sz="1200" b="0" i="0" dirty="0">
                <a:effectLst/>
                <a:latin typeface="Raleway" pitchFamily="2" charset="0"/>
              </a:rPr>
              <a:t>192.168.2.0/24</a:t>
            </a:r>
            <a:endParaRPr lang="it-IT" sz="1200" dirty="0"/>
          </a:p>
        </p:txBody>
      </p:sp>
    </p:spTree>
    <p:extLst>
      <p:ext uri="{BB962C8B-B14F-4D97-AF65-F5344CB8AC3E}">
        <p14:creationId xmlns:p14="http://schemas.microsoft.com/office/powerpoint/2010/main" val="156362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a:extLst>
            <a:ext uri="{FF2B5EF4-FFF2-40B4-BE49-F238E27FC236}">
              <a16:creationId xmlns:a16="http://schemas.microsoft.com/office/drawing/2014/main" id="{1A6FA485-61EB-CA88-8604-5A2C5DD5CA9C}"/>
            </a:ext>
          </a:extLst>
        </p:cNvPr>
        <p:cNvGrpSpPr/>
        <p:nvPr/>
      </p:nvGrpSpPr>
      <p:grpSpPr>
        <a:xfrm>
          <a:off x="0" y="0"/>
          <a:ext cx="0" cy="0"/>
          <a:chOff x="0" y="0"/>
          <a:chExt cx="0" cy="0"/>
        </a:xfrm>
      </p:grpSpPr>
      <p:pic>
        <p:nvPicPr>
          <p:cNvPr id="4" name="Immagine 3">
            <a:hlinkClick r:id="rId2" action="ppaction://hlinksldjump"/>
            <a:extLst>
              <a:ext uri="{FF2B5EF4-FFF2-40B4-BE49-F238E27FC236}">
                <a16:creationId xmlns:a16="http://schemas.microsoft.com/office/drawing/2014/main" id="{3CC626FF-3C84-C58B-C6CE-9ADF81CC63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9844" y="5540022"/>
            <a:ext cx="989872" cy="989872"/>
          </a:xfrm>
          <a:prstGeom prst="rect">
            <a:avLst/>
          </a:prstGeom>
        </p:spPr>
      </p:pic>
      <p:sp>
        <p:nvSpPr>
          <p:cNvPr id="8" name="CasellaDiTesto 7">
            <a:extLst>
              <a:ext uri="{FF2B5EF4-FFF2-40B4-BE49-F238E27FC236}">
                <a16:creationId xmlns:a16="http://schemas.microsoft.com/office/drawing/2014/main" id="{73D2119C-7CDD-8465-20E3-094602107D8B}"/>
              </a:ext>
            </a:extLst>
          </p:cNvPr>
          <p:cNvSpPr txBox="1"/>
          <p:nvPr/>
        </p:nvSpPr>
        <p:spPr>
          <a:xfrm>
            <a:off x="410816" y="172278"/>
            <a:ext cx="6343945" cy="830997"/>
          </a:xfrm>
          <a:prstGeom prst="rect">
            <a:avLst/>
          </a:prstGeom>
          <a:noFill/>
        </p:spPr>
        <p:txBody>
          <a:bodyPr wrap="square" rtlCol="0">
            <a:spAutoFit/>
          </a:bodyPr>
          <a:lstStyle/>
          <a:p>
            <a:r>
              <a:rPr lang="it-IT" sz="4800" dirty="0">
                <a:latin typeface="Raleway" pitchFamily="2" charset="0"/>
              </a:rPr>
              <a:t>3° PIANO: </a:t>
            </a:r>
            <a:r>
              <a:rPr lang="it-IT" sz="2800" dirty="0">
                <a:latin typeface="Raleway" pitchFamily="2" charset="0"/>
              </a:rPr>
              <a:t>SVILUPPO</a:t>
            </a:r>
          </a:p>
        </p:txBody>
      </p:sp>
      <p:sp>
        <p:nvSpPr>
          <p:cNvPr id="9" name="CasellaDiTesto 8">
            <a:extLst>
              <a:ext uri="{FF2B5EF4-FFF2-40B4-BE49-F238E27FC236}">
                <a16:creationId xmlns:a16="http://schemas.microsoft.com/office/drawing/2014/main" id="{04A271D5-96B0-54F1-8537-7FA37E7AB309}"/>
              </a:ext>
            </a:extLst>
          </p:cNvPr>
          <p:cNvSpPr txBox="1"/>
          <p:nvPr/>
        </p:nvSpPr>
        <p:spPr>
          <a:xfrm>
            <a:off x="9589230" y="1078951"/>
            <a:ext cx="2150486" cy="2677656"/>
          </a:xfrm>
          <a:prstGeom prst="rect">
            <a:avLst/>
          </a:prstGeom>
          <a:noFill/>
        </p:spPr>
        <p:txBody>
          <a:bodyPr wrap="square" rtlCol="0">
            <a:spAutoFit/>
          </a:bodyPr>
          <a:lstStyle/>
          <a:p>
            <a:r>
              <a:rPr lang="it-IT" sz="2400" b="0" i="0" dirty="0">
                <a:effectLst/>
                <a:latin typeface="Raleway" pitchFamily="2" charset="0"/>
              </a:rPr>
              <a:t>Questo reparto è  dedicato alle pubblicazioni sul sito WEB e allo sviluppo app.</a:t>
            </a:r>
            <a:endParaRPr lang="it-IT" sz="2400" dirty="0">
              <a:latin typeface="Raleway" pitchFamily="2" charset="0"/>
            </a:endParaRPr>
          </a:p>
        </p:txBody>
      </p:sp>
      <p:pic>
        <p:nvPicPr>
          <p:cNvPr id="5" name="Immagine 4">
            <a:extLst>
              <a:ext uri="{FF2B5EF4-FFF2-40B4-BE49-F238E27FC236}">
                <a16:creationId xmlns:a16="http://schemas.microsoft.com/office/drawing/2014/main" id="{DCEA7CC9-50A3-2413-07A8-A5C76609414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447675" y="1078951"/>
            <a:ext cx="8630064" cy="5355186"/>
          </a:xfrm>
          <a:prstGeom prst="rect">
            <a:avLst/>
          </a:prstGeom>
        </p:spPr>
      </p:pic>
      <p:sp>
        <p:nvSpPr>
          <p:cNvPr id="7" name="CasellaDiTesto 6">
            <a:extLst>
              <a:ext uri="{FF2B5EF4-FFF2-40B4-BE49-F238E27FC236}">
                <a16:creationId xmlns:a16="http://schemas.microsoft.com/office/drawing/2014/main" id="{20C659F8-CB53-AB81-DE10-E30A61FF3EF4}"/>
              </a:ext>
            </a:extLst>
          </p:cNvPr>
          <p:cNvSpPr txBox="1"/>
          <p:nvPr/>
        </p:nvSpPr>
        <p:spPr>
          <a:xfrm>
            <a:off x="5596128" y="5972472"/>
            <a:ext cx="1938528" cy="461665"/>
          </a:xfrm>
          <a:prstGeom prst="rect">
            <a:avLst/>
          </a:prstGeom>
          <a:noFill/>
        </p:spPr>
        <p:txBody>
          <a:bodyPr wrap="square">
            <a:spAutoFit/>
          </a:bodyPr>
          <a:lstStyle/>
          <a:p>
            <a:r>
              <a:rPr lang="it-IT" sz="1200" dirty="0">
                <a:latin typeface="Raleway" pitchFamily="2" charset="0"/>
              </a:rPr>
              <a:t>   SVILUPPO</a:t>
            </a:r>
          </a:p>
          <a:p>
            <a:r>
              <a:rPr lang="it-IT" sz="1200" b="0" i="0" dirty="0">
                <a:effectLst/>
                <a:latin typeface="Raleway" pitchFamily="2" charset="0"/>
              </a:rPr>
              <a:t>192.168.3.0/24</a:t>
            </a:r>
            <a:endParaRPr lang="it-IT" sz="1200" dirty="0"/>
          </a:p>
        </p:txBody>
      </p:sp>
    </p:spTree>
    <p:extLst>
      <p:ext uri="{BB962C8B-B14F-4D97-AF65-F5344CB8AC3E}">
        <p14:creationId xmlns:p14="http://schemas.microsoft.com/office/powerpoint/2010/main" val="1879754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a:extLst>
            <a:ext uri="{FF2B5EF4-FFF2-40B4-BE49-F238E27FC236}">
              <a16:creationId xmlns:a16="http://schemas.microsoft.com/office/drawing/2014/main" id="{059BDB07-315A-4960-8FC7-97E88C6C0174}"/>
            </a:ext>
          </a:extLst>
        </p:cNvPr>
        <p:cNvGrpSpPr/>
        <p:nvPr/>
      </p:nvGrpSpPr>
      <p:grpSpPr>
        <a:xfrm>
          <a:off x="0" y="0"/>
          <a:ext cx="0" cy="0"/>
          <a:chOff x="0" y="0"/>
          <a:chExt cx="0" cy="0"/>
        </a:xfrm>
      </p:grpSpPr>
      <p:pic>
        <p:nvPicPr>
          <p:cNvPr id="4" name="Immagine 3">
            <a:hlinkClick r:id="rId2" action="ppaction://hlinksldjump"/>
            <a:extLst>
              <a:ext uri="{FF2B5EF4-FFF2-40B4-BE49-F238E27FC236}">
                <a16:creationId xmlns:a16="http://schemas.microsoft.com/office/drawing/2014/main" id="{DF002B72-DB93-04B5-BC61-0F3FA111EC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9844" y="5540022"/>
            <a:ext cx="989872" cy="989872"/>
          </a:xfrm>
          <a:prstGeom prst="rect">
            <a:avLst/>
          </a:prstGeom>
        </p:spPr>
      </p:pic>
      <p:sp>
        <p:nvSpPr>
          <p:cNvPr id="8" name="CasellaDiTesto 7">
            <a:extLst>
              <a:ext uri="{FF2B5EF4-FFF2-40B4-BE49-F238E27FC236}">
                <a16:creationId xmlns:a16="http://schemas.microsoft.com/office/drawing/2014/main" id="{4277B9CB-B69B-2176-ACA4-174C6C4EE36F}"/>
              </a:ext>
            </a:extLst>
          </p:cNvPr>
          <p:cNvSpPr txBox="1"/>
          <p:nvPr/>
        </p:nvSpPr>
        <p:spPr>
          <a:xfrm>
            <a:off x="410816" y="172278"/>
            <a:ext cx="6343945" cy="830997"/>
          </a:xfrm>
          <a:prstGeom prst="rect">
            <a:avLst/>
          </a:prstGeom>
          <a:noFill/>
        </p:spPr>
        <p:txBody>
          <a:bodyPr wrap="square" rtlCol="0">
            <a:spAutoFit/>
          </a:bodyPr>
          <a:lstStyle/>
          <a:p>
            <a:r>
              <a:rPr lang="it-IT" sz="4800" dirty="0">
                <a:latin typeface="Raleway" pitchFamily="2" charset="0"/>
              </a:rPr>
              <a:t>4° PIANO: </a:t>
            </a:r>
            <a:r>
              <a:rPr lang="it-IT" sz="2800" dirty="0">
                <a:latin typeface="Raleway" pitchFamily="2" charset="0"/>
              </a:rPr>
              <a:t>SERVIZIO CLIENTI</a:t>
            </a:r>
          </a:p>
        </p:txBody>
      </p:sp>
      <p:sp>
        <p:nvSpPr>
          <p:cNvPr id="9" name="CasellaDiTesto 8">
            <a:extLst>
              <a:ext uri="{FF2B5EF4-FFF2-40B4-BE49-F238E27FC236}">
                <a16:creationId xmlns:a16="http://schemas.microsoft.com/office/drawing/2014/main" id="{A712AB59-C299-0CDE-0E8F-6B475423D565}"/>
              </a:ext>
            </a:extLst>
          </p:cNvPr>
          <p:cNvSpPr txBox="1"/>
          <p:nvPr/>
        </p:nvSpPr>
        <p:spPr>
          <a:xfrm>
            <a:off x="9589230" y="1078951"/>
            <a:ext cx="2150486" cy="2308324"/>
          </a:xfrm>
          <a:prstGeom prst="rect">
            <a:avLst/>
          </a:prstGeom>
          <a:noFill/>
        </p:spPr>
        <p:txBody>
          <a:bodyPr wrap="square" rtlCol="0">
            <a:spAutoFit/>
          </a:bodyPr>
          <a:lstStyle/>
          <a:p>
            <a:r>
              <a:rPr lang="it-IT" sz="2400" dirty="0">
                <a:latin typeface="Raleway" pitchFamily="2" charset="0"/>
              </a:rPr>
              <a:t>R</a:t>
            </a:r>
            <a:r>
              <a:rPr lang="it-IT" sz="2400" b="0" i="0" dirty="0">
                <a:effectLst/>
                <a:latin typeface="Raleway" pitchFamily="2" charset="0"/>
              </a:rPr>
              <a:t>eparto dedicato al servizio clienti e gestione del CRM.</a:t>
            </a:r>
            <a:endParaRPr lang="it-IT" sz="2400" dirty="0">
              <a:latin typeface="Raleway" pitchFamily="2" charset="0"/>
            </a:endParaRPr>
          </a:p>
        </p:txBody>
      </p:sp>
      <p:pic>
        <p:nvPicPr>
          <p:cNvPr id="7" name="Immagine 6">
            <a:extLst>
              <a:ext uri="{FF2B5EF4-FFF2-40B4-BE49-F238E27FC236}">
                <a16:creationId xmlns:a16="http://schemas.microsoft.com/office/drawing/2014/main" id="{9B16E0D2-0156-4F89-15D0-73B77D7B154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423863" y="1078951"/>
            <a:ext cx="8826154" cy="5355187"/>
          </a:xfrm>
          <a:prstGeom prst="rect">
            <a:avLst/>
          </a:prstGeom>
        </p:spPr>
      </p:pic>
      <p:sp>
        <p:nvSpPr>
          <p:cNvPr id="11" name="CasellaDiTesto 10">
            <a:extLst>
              <a:ext uri="{FF2B5EF4-FFF2-40B4-BE49-F238E27FC236}">
                <a16:creationId xmlns:a16="http://schemas.microsoft.com/office/drawing/2014/main" id="{79CAFB9D-B8D8-315C-6D80-891760C9EC9D}"/>
              </a:ext>
            </a:extLst>
          </p:cNvPr>
          <p:cNvSpPr txBox="1"/>
          <p:nvPr/>
        </p:nvSpPr>
        <p:spPr>
          <a:xfrm>
            <a:off x="5547360" y="5972473"/>
            <a:ext cx="2145792" cy="461665"/>
          </a:xfrm>
          <a:prstGeom prst="rect">
            <a:avLst/>
          </a:prstGeom>
          <a:noFill/>
        </p:spPr>
        <p:txBody>
          <a:bodyPr wrap="square">
            <a:spAutoFit/>
          </a:bodyPr>
          <a:lstStyle/>
          <a:p>
            <a:r>
              <a:rPr lang="it-IT" sz="1200" dirty="0">
                <a:latin typeface="Raleway" pitchFamily="2" charset="0"/>
              </a:rPr>
              <a:t>SERVIZIO CLIENTI</a:t>
            </a:r>
          </a:p>
          <a:p>
            <a:r>
              <a:rPr lang="it-IT" sz="1200" b="0" i="0" dirty="0">
                <a:effectLst/>
                <a:latin typeface="Raleway" pitchFamily="2" charset="0"/>
              </a:rPr>
              <a:t>   192.168.4.0/24</a:t>
            </a:r>
            <a:endParaRPr lang="it-IT" sz="1200" dirty="0"/>
          </a:p>
        </p:txBody>
      </p:sp>
    </p:spTree>
    <p:extLst>
      <p:ext uri="{BB962C8B-B14F-4D97-AF65-F5344CB8AC3E}">
        <p14:creationId xmlns:p14="http://schemas.microsoft.com/office/powerpoint/2010/main" val="1172437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a:extLst>
            <a:ext uri="{FF2B5EF4-FFF2-40B4-BE49-F238E27FC236}">
              <a16:creationId xmlns:a16="http://schemas.microsoft.com/office/drawing/2014/main" id="{5C0ACDD5-726B-3308-BF98-454A661E98A7}"/>
            </a:ext>
          </a:extLst>
        </p:cNvPr>
        <p:cNvGrpSpPr/>
        <p:nvPr/>
      </p:nvGrpSpPr>
      <p:grpSpPr>
        <a:xfrm>
          <a:off x="0" y="0"/>
          <a:ext cx="0" cy="0"/>
          <a:chOff x="0" y="0"/>
          <a:chExt cx="0" cy="0"/>
        </a:xfrm>
      </p:grpSpPr>
      <p:pic>
        <p:nvPicPr>
          <p:cNvPr id="4" name="Immagine 3">
            <a:hlinkClick r:id="rId2" action="ppaction://hlinksldjump"/>
            <a:extLst>
              <a:ext uri="{FF2B5EF4-FFF2-40B4-BE49-F238E27FC236}">
                <a16:creationId xmlns:a16="http://schemas.microsoft.com/office/drawing/2014/main" id="{387B1C3A-7BDD-2719-3B75-017172809C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9844" y="5540022"/>
            <a:ext cx="989872" cy="989872"/>
          </a:xfrm>
          <a:prstGeom prst="rect">
            <a:avLst/>
          </a:prstGeom>
        </p:spPr>
      </p:pic>
      <p:sp>
        <p:nvSpPr>
          <p:cNvPr id="8" name="CasellaDiTesto 7">
            <a:extLst>
              <a:ext uri="{FF2B5EF4-FFF2-40B4-BE49-F238E27FC236}">
                <a16:creationId xmlns:a16="http://schemas.microsoft.com/office/drawing/2014/main" id="{E350B3E0-AA8B-F325-1DA5-08627C7A7950}"/>
              </a:ext>
            </a:extLst>
          </p:cNvPr>
          <p:cNvSpPr txBox="1"/>
          <p:nvPr/>
        </p:nvSpPr>
        <p:spPr>
          <a:xfrm>
            <a:off x="410816" y="172278"/>
            <a:ext cx="6343945" cy="830997"/>
          </a:xfrm>
          <a:prstGeom prst="rect">
            <a:avLst/>
          </a:prstGeom>
          <a:noFill/>
        </p:spPr>
        <p:txBody>
          <a:bodyPr wrap="square" rtlCol="0">
            <a:spAutoFit/>
          </a:bodyPr>
          <a:lstStyle/>
          <a:p>
            <a:r>
              <a:rPr lang="it-IT" sz="4800" dirty="0">
                <a:latin typeface="Raleway" pitchFamily="2" charset="0"/>
              </a:rPr>
              <a:t>5° PIANO: </a:t>
            </a:r>
            <a:r>
              <a:rPr lang="it-IT" sz="2800" dirty="0">
                <a:latin typeface="Raleway" pitchFamily="2" charset="0"/>
              </a:rPr>
              <a:t>MARKETING</a:t>
            </a:r>
          </a:p>
        </p:txBody>
      </p:sp>
      <p:sp>
        <p:nvSpPr>
          <p:cNvPr id="9" name="CasellaDiTesto 8">
            <a:extLst>
              <a:ext uri="{FF2B5EF4-FFF2-40B4-BE49-F238E27FC236}">
                <a16:creationId xmlns:a16="http://schemas.microsoft.com/office/drawing/2014/main" id="{F6AE2088-1BE0-0C2B-E54E-63D728E59F4D}"/>
              </a:ext>
            </a:extLst>
          </p:cNvPr>
          <p:cNvSpPr txBox="1"/>
          <p:nvPr/>
        </p:nvSpPr>
        <p:spPr>
          <a:xfrm>
            <a:off x="9589230" y="1078951"/>
            <a:ext cx="2150486" cy="3416320"/>
          </a:xfrm>
          <a:prstGeom prst="rect">
            <a:avLst/>
          </a:prstGeom>
          <a:noFill/>
        </p:spPr>
        <p:txBody>
          <a:bodyPr wrap="square" rtlCol="0">
            <a:spAutoFit/>
          </a:bodyPr>
          <a:lstStyle/>
          <a:p>
            <a:r>
              <a:rPr lang="it-IT" sz="2400" dirty="0">
                <a:latin typeface="Raleway" pitchFamily="2" charset="0"/>
              </a:rPr>
              <a:t>R</a:t>
            </a:r>
            <a:r>
              <a:rPr lang="it-IT" sz="2400" b="0" i="0" dirty="0">
                <a:effectLst/>
                <a:latin typeface="Raleway" pitchFamily="2" charset="0"/>
              </a:rPr>
              <a:t>eparto dedicato al team di immagine aziendale e la gestione delle campagne pubblicitarie.</a:t>
            </a:r>
            <a:endParaRPr lang="it-IT" sz="2400" dirty="0">
              <a:latin typeface="Raleway" pitchFamily="2" charset="0"/>
            </a:endParaRPr>
          </a:p>
        </p:txBody>
      </p:sp>
      <p:pic>
        <p:nvPicPr>
          <p:cNvPr id="5" name="Immagine 4">
            <a:extLst>
              <a:ext uri="{FF2B5EF4-FFF2-40B4-BE49-F238E27FC236}">
                <a16:creationId xmlns:a16="http://schemas.microsoft.com/office/drawing/2014/main" id="{B990D514-936F-0AC8-0F8F-AC0D00200C8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514350" y="1078951"/>
            <a:ext cx="8701285" cy="5402811"/>
          </a:xfrm>
          <a:prstGeom prst="rect">
            <a:avLst/>
          </a:prstGeom>
        </p:spPr>
      </p:pic>
      <p:sp>
        <p:nvSpPr>
          <p:cNvPr id="7" name="CasellaDiTesto 6">
            <a:extLst>
              <a:ext uri="{FF2B5EF4-FFF2-40B4-BE49-F238E27FC236}">
                <a16:creationId xmlns:a16="http://schemas.microsoft.com/office/drawing/2014/main" id="{4CD4F9C1-B385-D81E-EFB2-304DC6EFB9B9}"/>
              </a:ext>
            </a:extLst>
          </p:cNvPr>
          <p:cNvSpPr txBox="1"/>
          <p:nvPr/>
        </p:nvSpPr>
        <p:spPr>
          <a:xfrm>
            <a:off x="5785497" y="6020097"/>
            <a:ext cx="1938528" cy="461665"/>
          </a:xfrm>
          <a:prstGeom prst="rect">
            <a:avLst/>
          </a:prstGeom>
          <a:noFill/>
        </p:spPr>
        <p:txBody>
          <a:bodyPr wrap="square">
            <a:spAutoFit/>
          </a:bodyPr>
          <a:lstStyle/>
          <a:p>
            <a:r>
              <a:rPr lang="it-IT" sz="1200" dirty="0">
                <a:latin typeface="Raleway" pitchFamily="2" charset="0"/>
              </a:rPr>
              <a:t> MARKETING</a:t>
            </a:r>
          </a:p>
          <a:p>
            <a:r>
              <a:rPr lang="it-IT" sz="1200" b="0" i="0" dirty="0">
                <a:effectLst/>
                <a:latin typeface="Raleway" pitchFamily="2" charset="0"/>
              </a:rPr>
              <a:t>192.168.5.0/24</a:t>
            </a:r>
            <a:endParaRPr lang="it-IT" sz="1200" dirty="0"/>
          </a:p>
        </p:txBody>
      </p:sp>
    </p:spTree>
    <p:extLst>
      <p:ext uri="{BB962C8B-B14F-4D97-AF65-F5344CB8AC3E}">
        <p14:creationId xmlns:p14="http://schemas.microsoft.com/office/powerpoint/2010/main" val="3884897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a:extLst>
            <a:ext uri="{FF2B5EF4-FFF2-40B4-BE49-F238E27FC236}">
              <a16:creationId xmlns:a16="http://schemas.microsoft.com/office/drawing/2014/main" id="{30497532-2C48-22F2-7199-AAC539A6FD9F}"/>
            </a:ext>
          </a:extLst>
        </p:cNvPr>
        <p:cNvGrpSpPr/>
        <p:nvPr/>
      </p:nvGrpSpPr>
      <p:grpSpPr>
        <a:xfrm>
          <a:off x="0" y="0"/>
          <a:ext cx="0" cy="0"/>
          <a:chOff x="0" y="0"/>
          <a:chExt cx="0" cy="0"/>
        </a:xfrm>
      </p:grpSpPr>
      <p:pic>
        <p:nvPicPr>
          <p:cNvPr id="4" name="Immagine 3">
            <a:hlinkClick r:id="rId2" action="ppaction://hlinksldjump"/>
            <a:extLst>
              <a:ext uri="{FF2B5EF4-FFF2-40B4-BE49-F238E27FC236}">
                <a16:creationId xmlns:a16="http://schemas.microsoft.com/office/drawing/2014/main" id="{37B28C6C-A9EE-461F-B218-9FA56F3A5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9844" y="5540022"/>
            <a:ext cx="989872" cy="989872"/>
          </a:xfrm>
          <a:prstGeom prst="rect">
            <a:avLst/>
          </a:prstGeom>
        </p:spPr>
      </p:pic>
      <p:sp>
        <p:nvSpPr>
          <p:cNvPr id="8" name="CasellaDiTesto 7">
            <a:extLst>
              <a:ext uri="{FF2B5EF4-FFF2-40B4-BE49-F238E27FC236}">
                <a16:creationId xmlns:a16="http://schemas.microsoft.com/office/drawing/2014/main" id="{7538DDC9-6F24-3CC2-C982-5743DCBC347F}"/>
              </a:ext>
            </a:extLst>
          </p:cNvPr>
          <p:cNvSpPr txBox="1"/>
          <p:nvPr/>
        </p:nvSpPr>
        <p:spPr>
          <a:xfrm>
            <a:off x="410816" y="172278"/>
            <a:ext cx="7597558" cy="830997"/>
          </a:xfrm>
          <a:prstGeom prst="rect">
            <a:avLst/>
          </a:prstGeom>
          <a:noFill/>
        </p:spPr>
        <p:txBody>
          <a:bodyPr wrap="square" rtlCol="0">
            <a:spAutoFit/>
          </a:bodyPr>
          <a:lstStyle/>
          <a:p>
            <a:r>
              <a:rPr lang="it-IT" sz="4800" dirty="0">
                <a:latin typeface="Raleway" pitchFamily="2" charset="0"/>
              </a:rPr>
              <a:t>6° PIANO: </a:t>
            </a:r>
            <a:r>
              <a:rPr lang="it-IT" sz="2800" dirty="0">
                <a:latin typeface="Raleway" pitchFamily="2" charset="0"/>
              </a:rPr>
              <a:t>CEO &amp; AMMINISTRAZIONE</a:t>
            </a:r>
          </a:p>
        </p:txBody>
      </p:sp>
      <p:sp>
        <p:nvSpPr>
          <p:cNvPr id="9" name="CasellaDiTesto 8">
            <a:extLst>
              <a:ext uri="{FF2B5EF4-FFF2-40B4-BE49-F238E27FC236}">
                <a16:creationId xmlns:a16="http://schemas.microsoft.com/office/drawing/2014/main" id="{E78F3A66-22E5-2EBA-ACC4-4FAA0818153E}"/>
              </a:ext>
            </a:extLst>
          </p:cNvPr>
          <p:cNvSpPr txBox="1"/>
          <p:nvPr/>
        </p:nvSpPr>
        <p:spPr>
          <a:xfrm>
            <a:off x="9589229" y="1078951"/>
            <a:ext cx="2358931" cy="2677656"/>
          </a:xfrm>
          <a:prstGeom prst="rect">
            <a:avLst/>
          </a:prstGeom>
          <a:noFill/>
        </p:spPr>
        <p:txBody>
          <a:bodyPr wrap="square" rtlCol="0">
            <a:spAutoFit/>
          </a:bodyPr>
          <a:lstStyle/>
          <a:p>
            <a:r>
              <a:rPr lang="it-IT" sz="2400" dirty="0">
                <a:latin typeface="Raleway" pitchFamily="2" charset="0"/>
              </a:rPr>
              <a:t>R</a:t>
            </a:r>
            <a:r>
              <a:rPr lang="it-IT" sz="2400" b="0" i="0" dirty="0">
                <a:effectLst/>
                <a:latin typeface="Raleway" pitchFamily="2" charset="0"/>
              </a:rPr>
              <a:t>eparto dedicato alla gestione amministrativa, finanziaria e decisionale dell'azienda.</a:t>
            </a:r>
            <a:endParaRPr lang="it-IT" sz="2400" dirty="0">
              <a:latin typeface="Raleway" pitchFamily="2" charset="0"/>
            </a:endParaRPr>
          </a:p>
        </p:txBody>
      </p:sp>
      <p:pic>
        <p:nvPicPr>
          <p:cNvPr id="5" name="Immagine 4">
            <a:extLst>
              <a:ext uri="{FF2B5EF4-FFF2-40B4-BE49-F238E27FC236}">
                <a16:creationId xmlns:a16="http://schemas.microsoft.com/office/drawing/2014/main" id="{E0D4C6EF-0338-3620-0D17-BD020A7B2B3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52425" y="1078951"/>
            <a:ext cx="8712062" cy="5450436"/>
          </a:xfrm>
          <a:prstGeom prst="rect">
            <a:avLst/>
          </a:prstGeom>
        </p:spPr>
      </p:pic>
      <p:sp>
        <p:nvSpPr>
          <p:cNvPr id="7" name="CasellaDiTesto 6">
            <a:extLst>
              <a:ext uri="{FF2B5EF4-FFF2-40B4-BE49-F238E27FC236}">
                <a16:creationId xmlns:a16="http://schemas.microsoft.com/office/drawing/2014/main" id="{FC7CF839-F723-00B7-2289-B21730F95C5A}"/>
              </a:ext>
            </a:extLst>
          </p:cNvPr>
          <p:cNvSpPr txBox="1"/>
          <p:nvPr/>
        </p:nvSpPr>
        <p:spPr>
          <a:xfrm>
            <a:off x="3048000" y="3108883"/>
            <a:ext cx="6096000" cy="646331"/>
          </a:xfrm>
          <a:prstGeom prst="rect">
            <a:avLst/>
          </a:prstGeom>
          <a:noFill/>
        </p:spPr>
        <p:txBody>
          <a:bodyPr wrap="square">
            <a:spAutoFit/>
          </a:bodyPr>
          <a:lstStyle/>
          <a:p>
            <a:r>
              <a:rPr lang="it-IT" sz="1800" dirty="0">
                <a:latin typeface="Raleway" pitchFamily="2" charset="0"/>
              </a:rPr>
              <a:t>RICERCA</a:t>
            </a:r>
          </a:p>
          <a:p>
            <a:r>
              <a:rPr lang="it-IT" sz="1800" b="0" i="0" dirty="0">
                <a:effectLst/>
                <a:latin typeface="Raleway" pitchFamily="2" charset="0"/>
              </a:rPr>
              <a:t>192.168.2.0/24</a:t>
            </a:r>
            <a:endParaRPr lang="it-IT" sz="1800" dirty="0"/>
          </a:p>
        </p:txBody>
      </p:sp>
      <p:sp>
        <p:nvSpPr>
          <p:cNvPr id="11" name="CasellaDiTesto 10">
            <a:extLst>
              <a:ext uri="{FF2B5EF4-FFF2-40B4-BE49-F238E27FC236}">
                <a16:creationId xmlns:a16="http://schemas.microsoft.com/office/drawing/2014/main" id="{B2B4030A-774E-675D-C8A9-F2A07C162036}"/>
              </a:ext>
            </a:extLst>
          </p:cNvPr>
          <p:cNvSpPr txBox="1"/>
          <p:nvPr/>
        </p:nvSpPr>
        <p:spPr>
          <a:xfrm>
            <a:off x="5510784" y="5949655"/>
            <a:ext cx="2279904" cy="461665"/>
          </a:xfrm>
          <a:prstGeom prst="rect">
            <a:avLst/>
          </a:prstGeom>
          <a:noFill/>
        </p:spPr>
        <p:txBody>
          <a:bodyPr wrap="square">
            <a:spAutoFit/>
          </a:bodyPr>
          <a:lstStyle/>
          <a:p>
            <a:r>
              <a:rPr lang="it-IT" sz="1200" dirty="0">
                <a:latin typeface="Raleway" pitchFamily="2" charset="0"/>
              </a:rPr>
              <a:t>CEO &amp; ADM</a:t>
            </a:r>
          </a:p>
          <a:p>
            <a:r>
              <a:rPr lang="it-IT" sz="1200" b="0" i="0" dirty="0">
                <a:effectLst/>
                <a:latin typeface="Raleway" pitchFamily="2" charset="0"/>
              </a:rPr>
              <a:t>192.168.6.0/24</a:t>
            </a:r>
            <a:endParaRPr lang="it-IT" sz="1800" dirty="0"/>
          </a:p>
        </p:txBody>
      </p:sp>
    </p:spTree>
    <p:extLst>
      <p:ext uri="{BB962C8B-B14F-4D97-AF65-F5344CB8AC3E}">
        <p14:creationId xmlns:p14="http://schemas.microsoft.com/office/powerpoint/2010/main" val="3926691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E5F58"/>
        </a:solidFill>
        <a:effectLst/>
      </p:bgPr>
    </p:bg>
    <p:spTree>
      <p:nvGrpSpPr>
        <p:cNvPr id="1" name=""/>
        <p:cNvGrpSpPr/>
        <p:nvPr/>
      </p:nvGrpSpPr>
      <p:grpSpPr>
        <a:xfrm>
          <a:off x="0" y="0"/>
          <a:ext cx="0" cy="0"/>
          <a:chOff x="0" y="0"/>
          <a:chExt cx="0" cy="0"/>
        </a:xfrm>
      </p:grpSpPr>
      <p:pic>
        <p:nvPicPr>
          <p:cNvPr id="4" name="Immagine 3" descr="Immagine che contiene elettronica, telecomando, router, interno&#10;&#10;Descrizione generata automaticamente">
            <a:extLst>
              <a:ext uri="{FF2B5EF4-FFF2-40B4-BE49-F238E27FC236}">
                <a16:creationId xmlns:a16="http://schemas.microsoft.com/office/drawing/2014/main" id="{5F1DF861-625A-0900-747D-C33D14B07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03" y="1720840"/>
            <a:ext cx="3979194" cy="2651760"/>
          </a:xfrm>
          <a:prstGeom prst="rect">
            <a:avLst/>
          </a:prstGeom>
          <a:noFill/>
          <a:ln>
            <a:noFill/>
          </a:ln>
          <a:effectLst>
            <a:softEdge rad="584200"/>
          </a:effectLst>
        </p:spPr>
      </p:pic>
      <p:sp>
        <p:nvSpPr>
          <p:cNvPr id="5" name="CasellaDiTesto 4">
            <a:extLst>
              <a:ext uri="{FF2B5EF4-FFF2-40B4-BE49-F238E27FC236}">
                <a16:creationId xmlns:a16="http://schemas.microsoft.com/office/drawing/2014/main" id="{91D7552B-1182-0F4E-27C7-ED3889D9EAE8}"/>
              </a:ext>
            </a:extLst>
          </p:cNvPr>
          <p:cNvSpPr txBox="1"/>
          <p:nvPr/>
        </p:nvSpPr>
        <p:spPr>
          <a:xfrm>
            <a:off x="339907" y="530943"/>
            <a:ext cx="6105139" cy="584775"/>
          </a:xfrm>
          <a:prstGeom prst="rect">
            <a:avLst/>
          </a:prstGeom>
          <a:noFill/>
        </p:spPr>
        <p:txBody>
          <a:bodyPr wrap="square" rtlCol="0">
            <a:spAutoFit/>
          </a:bodyPr>
          <a:lstStyle/>
          <a:p>
            <a:r>
              <a:rPr lang="it-IT" sz="3200" b="0" i="0" dirty="0">
                <a:effectLst/>
                <a:latin typeface="Raleway" pitchFamily="2" charset="0"/>
              </a:rPr>
              <a:t>Switch CISCO C1000-48P-4X-L</a:t>
            </a:r>
            <a:endParaRPr lang="it-IT" sz="3200" dirty="0">
              <a:latin typeface="Raleway" pitchFamily="2" charset="0"/>
            </a:endParaRPr>
          </a:p>
        </p:txBody>
      </p:sp>
      <p:sp>
        <p:nvSpPr>
          <p:cNvPr id="6" name="CasellaDiTesto 5">
            <a:extLst>
              <a:ext uri="{FF2B5EF4-FFF2-40B4-BE49-F238E27FC236}">
                <a16:creationId xmlns:a16="http://schemas.microsoft.com/office/drawing/2014/main" id="{7F879F9A-86A6-D88F-721E-6F389E6069A3}"/>
              </a:ext>
            </a:extLst>
          </p:cNvPr>
          <p:cNvSpPr txBox="1"/>
          <p:nvPr/>
        </p:nvSpPr>
        <p:spPr>
          <a:xfrm>
            <a:off x="5048584" y="1720840"/>
            <a:ext cx="5648633" cy="3416320"/>
          </a:xfrm>
          <a:prstGeom prst="rect">
            <a:avLst/>
          </a:prstGeom>
          <a:noFill/>
        </p:spPr>
        <p:txBody>
          <a:bodyPr wrap="square" rtlCol="0">
            <a:spAutoFit/>
          </a:bodyPr>
          <a:lstStyle/>
          <a:p>
            <a:r>
              <a:rPr lang="it-IT" sz="2400" dirty="0">
                <a:latin typeface="Raleway" pitchFamily="2" charset="0"/>
              </a:rPr>
              <a:t>Switch </a:t>
            </a:r>
            <a:r>
              <a:rPr lang="it-IT" sz="2400" b="0" i="0" dirty="0">
                <a:effectLst/>
                <a:latin typeface="Raleway" pitchFamily="2" charset="0"/>
              </a:rPr>
              <a:t>di rete progettato per offrire performance elevate e caratteristiche avanzate adatte a piccole e medie imprese, presenta 48 porte POE che permettono l’alimentazione diretta dei dispositivi collegati.</a:t>
            </a:r>
          </a:p>
          <a:p>
            <a:r>
              <a:rPr lang="it-IT" sz="2400" dirty="0">
                <a:latin typeface="Raleway" pitchFamily="2" charset="0"/>
              </a:rPr>
              <a:t>Semplice da configurare, ottimizza il traffico di rete per gestire carichi pesanti in modo efficiente.</a:t>
            </a:r>
          </a:p>
        </p:txBody>
      </p:sp>
      <p:pic>
        <p:nvPicPr>
          <p:cNvPr id="7" name="Immagine 6">
            <a:hlinkClick r:id="rId3" action="ppaction://hlinksldjump"/>
            <a:extLst>
              <a:ext uri="{FF2B5EF4-FFF2-40B4-BE49-F238E27FC236}">
                <a16:creationId xmlns:a16="http://schemas.microsoft.com/office/drawing/2014/main" id="{6F7621CA-E311-50D4-EF8F-4E7D784193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49844" y="5540022"/>
            <a:ext cx="989872" cy="989872"/>
          </a:xfrm>
          <a:prstGeom prst="rect">
            <a:avLst/>
          </a:prstGeom>
        </p:spPr>
      </p:pic>
    </p:spTree>
    <p:extLst>
      <p:ext uri="{BB962C8B-B14F-4D97-AF65-F5344CB8AC3E}">
        <p14:creationId xmlns:p14="http://schemas.microsoft.com/office/powerpoint/2010/main" val="409446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5517</TotalTime>
  <Words>612</Words>
  <Application>Microsoft Office PowerPoint</Application>
  <PresentationFormat>Widescreen</PresentationFormat>
  <Paragraphs>89</Paragraphs>
  <Slides>21</Slides>
  <Notes>2</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21</vt:i4>
      </vt:variant>
    </vt:vector>
  </HeadingPairs>
  <TitlesOfParts>
    <vt:vector size="29" baseType="lpstr">
      <vt:lpstr>Aptos</vt:lpstr>
      <vt:lpstr>Aptos Display</vt:lpstr>
      <vt:lpstr>Arial</vt:lpstr>
      <vt:lpstr>gg sans</vt:lpstr>
      <vt:lpstr>inherit</vt:lpstr>
      <vt:lpstr>Montserrat Black</vt:lpstr>
      <vt:lpstr>Raleway</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Maglione</dc:creator>
  <cp:lastModifiedBy>matteo Maglione</cp:lastModifiedBy>
  <cp:revision>8</cp:revision>
  <dcterms:created xsi:type="dcterms:W3CDTF">2024-11-25T15:32:15Z</dcterms:created>
  <dcterms:modified xsi:type="dcterms:W3CDTF">2024-11-29T11:30:32Z</dcterms:modified>
</cp:coreProperties>
</file>